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dat" ContentType="text/plai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docProps/core.xml" Id="rId3" /><Relationship Type="http://schemas.openxmlformats.org/package/2006/relationships/metadata/thumbnail" Target="docProps/thumbnail.jpeg" Id="rId2" /><Relationship Type="http://schemas.openxmlformats.org/officeDocument/2006/relationships/officeDocument" Target="ppt/presentation.xml" Id="rId1" /><Relationship Type="http://schemas.openxmlformats.org/officeDocument/2006/relationships/custom-properties" Target="docProps/custom.xml" Id="rId5" /><Relationship Type="http://schemas.openxmlformats.org/officeDocument/2006/relationships/extended-properties" Target="docProps/app.xml" Id="rId4" /><Relationship Type="http://schemas.microsoft.com/office/2006/relationships/txt" Target="/udata/data.dat" Id="Rc0ca98cfdbf04920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6" r:id="rId2"/>
    <p:sldId id="265" r:id="rId3"/>
    <p:sldId id="342" r:id="rId4"/>
    <p:sldId id="294" r:id="rId5"/>
    <p:sldId id="345" r:id="rId6"/>
    <p:sldId id="346" r:id="rId7"/>
    <p:sldId id="347" r:id="rId8"/>
    <p:sldId id="359" r:id="rId9"/>
    <p:sldId id="8883" r:id="rId10"/>
    <p:sldId id="8884" r:id="rId11"/>
    <p:sldId id="8885" r:id="rId12"/>
    <p:sldId id="8886" r:id="rId13"/>
    <p:sldId id="8887" r:id="rId14"/>
    <p:sldId id="8888" r:id="rId15"/>
    <p:sldId id="8889" r:id="rId16"/>
    <p:sldId id="8882" r:id="rId17"/>
    <p:sldId id="348" r:id="rId18"/>
    <p:sldId id="8890" r:id="rId19"/>
    <p:sldId id="8891" r:id="rId20"/>
    <p:sldId id="8892" r:id="rId21"/>
    <p:sldId id="8893" r:id="rId22"/>
    <p:sldId id="8894" r:id="rId23"/>
    <p:sldId id="313" r:id="rId24"/>
    <p:sldId id="349" r:id="rId25"/>
    <p:sldId id="360" r:id="rId26"/>
    <p:sldId id="311" r:id="rId27"/>
    <p:sldId id="350" r:id="rId28"/>
    <p:sldId id="314" r:id="rId29"/>
    <p:sldId id="292" r:id="rId30"/>
    <p:sldId id="351" r:id="rId31"/>
    <p:sldId id="352" r:id="rId32"/>
    <p:sldId id="354" r:id="rId33"/>
    <p:sldId id="361" r:id="rId34"/>
    <p:sldId id="335" r:id="rId35"/>
    <p:sldId id="358" r:id="rId36"/>
    <p:sldId id="356" r:id="rId37"/>
    <p:sldId id="8881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0000"/>
    <a:srgbClr val="B40002"/>
    <a:srgbClr val="4886D8"/>
    <a:srgbClr val="2700FE"/>
    <a:srgbClr val="0A6CFF"/>
    <a:srgbClr val="0070C0"/>
    <a:srgbClr val="1C4885"/>
    <a:srgbClr val="1E04D1"/>
    <a:srgbClr val="09012E"/>
    <a:srgbClr val="000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75"/>
    <p:restoredTop sz="96405"/>
  </p:normalViewPr>
  <p:slideViewPr>
    <p:cSldViewPr snapToObjects="1">
      <p:cViewPr varScale="1">
        <p:scale>
          <a:sx n="126" d="100"/>
          <a:sy n="126" d="100"/>
        </p:scale>
        <p:origin x="816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 dirty="0">
              <a:latin typeface="HYQiHei 50S" charset="-122"/>
              <a:ea typeface="HYQiHei 50S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381EB0-553D-3F4E-AE69-CCE91084014B}" type="datetimeFigureOut">
              <a:rPr kumimoji="1" lang="zh-CN" altLang="en-US" smtClean="0">
                <a:latin typeface="HYQiHei 50S" charset="-122"/>
                <a:ea typeface="HYQiHei 50S" charset="-122"/>
              </a:rPr>
              <a:t>2020/12/8</a:t>
            </a:fld>
            <a:endParaRPr kumimoji="1" lang="zh-CN" altLang="en-US" dirty="0">
              <a:latin typeface="HYQiHei 50S" charset="-122"/>
              <a:ea typeface="HYQiHei 50S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 dirty="0">
              <a:latin typeface="HYQiHei 50S" charset="-122"/>
              <a:ea typeface="HYQiHei 50S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HYQiHei 50S" charset="-122"/>
                <a:ea typeface="HYQiHei 50S" charset="-122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HYQiHei 50S" charset="-122"/>
                <a:ea typeface="HYQiHei 50S" charset="-122"/>
              </a:defRPr>
            </a:lvl1pPr>
          </a:lstStyle>
          <a:p>
            <a:fld id="{DCC97A62-1F1F-5E46-89CA-BEDE1A8748CF}" type="datetimeFigureOut">
              <a:rPr kumimoji="1" lang="zh-CN" altLang="en-US" smtClean="0"/>
              <a:t>2020/12/8</a:t>
            </a:fld>
            <a:endParaRPr kumimoji="1"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HYQiHei 50S" charset="-122"/>
                <a:ea typeface="HYQiHei 50S" charset="-122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HYQiHei 50S" charset="-122"/>
                <a:ea typeface="HYQiHei 50S" charset="-122"/>
              </a:defRPr>
            </a:lvl1pPr>
          </a:lstStyle>
          <a:p>
            <a:fld id="{4C545305-6CFB-4443-982C-1B53D1EF3637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HYQiHei 50S" charset="-122"/>
        <a:ea typeface="HYQiHei 50S" charset="-122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HYQiHei 50S" charset="-122"/>
        <a:ea typeface="HYQiHei 50S" charset="-122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HYQiHei 50S" charset="-122"/>
        <a:ea typeface="HYQiHei 50S" charset="-122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HYQiHei 50S" charset="-122"/>
        <a:ea typeface="HYQiHei 50S" charset="-122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HYQiHei 50S" charset="-122"/>
        <a:ea typeface="HYQiHei 50S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2417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8E3ABAED-0CD6-B54B-BA24-D3B1153C26B3}"/>
              </a:ext>
            </a:extLst>
          </p:cNvPr>
          <p:cNvSpPr>
            <a:spLocks/>
          </p:cNvSpPr>
          <p:nvPr userDrawn="1"/>
        </p:nvSpPr>
        <p:spPr>
          <a:xfrm flipH="1">
            <a:off x="407368" y="404664"/>
            <a:ext cx="144016" cy="576064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R="0" lvl="0" indent="0" algn="ctr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2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8E3ABAED-0CD6-B54B-BA24-D3B1153C26B3}"/>
              </a:ext>
            </a:extLst>
          </p:cNvPr>
          <p:cNvSpPr>
            <a:spLocks/>
          </p:cNvSpPr>
          <p:nvPr userDrawn="1"/>
        </p:nvSpPr>
        <p:spPr>
          <a:xfrm flipH="1">
            <a:off x="407368" y="404664"/>
            <a:ext cx="144016" cy="576064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R="0" lvl="0" indent="0" algn="ctr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2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106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6211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281655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1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pache/incubator-dolphinscheduler/issues/3618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apache/incubator-dolphinscheduler/pull/3971" TargetMode="External"/><Relationship Id="rId4" Type="http://schemas.openxmlformats.org/officeDocument/2006/relationships/hyperlink" Target="https://github.com/apache/incubator-dolphinscheduler/pull/3075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pache/incubator-dolphinscheduler/pull/3913" TargetMode="External"/><Relationship Id="rId2" Type="http://schemas.openxmlformats.org/officeDocument/2006/relationships/hyperlink" Target="https://github.com/apache/incubator-dolphinscheduler/issues/3789" TargetMode="Externa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github.com/apache/incubator-dolphinscheduler/issues/3702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olphinscheduler.apache.org/" TargetMode="External"/><Relationship Id="rId7" Type="http://schemas.openxmlformats.org/officeDocument/2006/relationships/image" Target="../media/image41.jpeg"/><Relationship Id="rId2" Type="http://schemas.openxmlformats.org/officeDocument/2006/relationships/hyperlink" Target="http://106.75.43.194:8888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0.jpeg"/><Relationship Id="rId5" Type="http://schemas.openxmlformats.org/officeDocument/2006/relationships/hyperlink" Target="https://github.com/apache/incubator-dolphinscheduler/issues/new/choose" TargetMode="External"/><Relationship Id="rId4" Type="http://schemas.openxmlformats.org/officeDocument/2006/relationships/hyperlink" Target="https://github.com/apache/incubator-dolphinscheduler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I行业趋势与技术发展报告"/>
          <p:cNvSpPr txBox="1">
            <a:spLocks noGrp="1"/>
          </p:cNvSpPr>
          <p:nvPr>
            <p:ph type="ctrTitle"/>
          </p:nvPr>
        </p:nvSpPr>
        <p:spPr>
          <a:xfrm>
            <a:off x="0" y="1453261"/>
            <a:ext cx="12192000" cy="35320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defRPr sz="8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br>
              <a:rPr lang="en-US" altLang="zh-CN" dirty="0">
                <a:latin typeface="+mj-ea"/>
              </a:rPr>
            </a:br>
            <a:br>
              <a:rPr lang="en-US" altLang="zh-CN" dirty="0">
                <a:latin typeface="+mj-ea"/>
              </a:rPr>
            </a:br>
            <a:br>
              <a:rPr lang="en-US" altLang="zh-CN" sz="3000" dirty="0">
                <a:latin typeface="+mj-ea"/>
              </a:rPr>
            </a:br>
            <a:br>
              <a:rPr lang="en-US" altLang="zh-CN" dirty="0">
                <a:latin typeface="+mj-ea"/>
              </a:rPr>
            </a:br>
            <a:br>
              <a:rPr sz="3000" dirty="0">
                <a:latin typeface="+mj-ea"/>
              </a:rPr>
            </a:br>
            <a:r>
              <a:rPr sz="2400" dirty="0">
                <a:latin typeface="+mj-ea"/>
                <a:cs typeface="SimHei" charset="-122"/>
                <a:sym typeface="Microsoft YaHei Light"/>
              </a:rPr>
              <a:t>2020.</a:t>
            </a:r>
            <a:r>
              <a:rPr lang="en-US" sz="2400" dirty="0">
                <a:latin typeface="+mj-ea"/>
                <a:cs typeface="SimHei" charset="-122"/>
                <a:sym typeface="Microsoft YaHei Light"/>
              </a:rPr>
              <a:t>11</a:t>
            </a:r>
            <a:endParaRPr sz="2400" dirty="0">
              <a:latin typeface="+mj-ea"/>
              <a:cs typeface="SimHei" charset="-122"/>
              <a:sym typeface="Microsoft YaHei Light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54" y="383881"/>
            <a:ext cx="2157600" cy="495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 descr="C:\Users\Musk\Desktop\白2_画板 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1" y="314277"/>
            <a:ext cx="1836050" cy="627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直接连接符 3"/>
          <p:cNvCxnSpPr/>
          <p:nvPr/>
        </p:nvCxnSpPr>
        <p:spPr>
          <a:xfrm>
            <a:off x="2716307" y="359183"/>
            <a:ext cx="0" cy="582706"/>
          </a:xfrm>
          <a:prstGeom prst="line">
            <a:avLst/>
          </a:prstGeom>
          <a:noFill/>
          <a:ln w="79375" cap="flat">
            <a:solidFill>
              <a:schemeClr val="bg1"/>
            </a:solidFill>
            <a:prstDash val="solid"/>
            <a:round/>
          </a:ln>
          <a:effectLst>
            <a:outerShdw blurRad="76200" dir="18900000" rotWithShape="0">
              <a:schemeClr val="bg1">
                <a:alpha val="80000"/>
              </a:schemeClr>
            </a:outerShdw>
          </a:effectLst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</p:cxnSp>
      <p:sp>
        <p:nvSpPr>
          <p:cNvPr id="8" name="标题 1"/>
          <p:cNvSpPr txBox="1">
            <a:spLocks/>
          </p:cNvSpPr>
          <p:nvPr/>
        </p:nvSpPr>
        <p:spPr>
          <a:xfrm>
            <a:off x="4731651" y="300638"/>
            <a:ext cx="3408302" cy="654890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b">
            <a:no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algn="l" hangingPunct="1">
              <a:defRPr sz="8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sz="4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微软雅黑" panose="020B0503020204020204" charset="-122"/>
                <a:sym typeface="微软雅黑" panose="020B0503020204020204" charset="-122"/>
              </a:rPr>
              <a:t>开源加速器</a:t>
            </a: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C5510BBD-AEC0-7742-AFCC-71D8F61F40AE}"/>
              </a:ext>
            </a:extLst>
          </p:cNvPr>
          <p:cNvSpPr txBox="1">
            <a:spLocks/>
          </p:cNvSpPr>
          <p:nvPr/>
        </p:nvSpPr>
        <p:spPr>
          <a:xfrm>
            <a:off x="1235968" y="2166072"/>
            <a:ext cx="8544560" cy="2199032"/>
          </a:xfrm>
          <a:prstGeom prst="rect">
            <a:avLst/>
          </a:prstGeom>
        </p:spPr>
        <p:txBody>
          <a:bodyPr wrap="square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zh-CN" altLang="en-US" sz="3600" b="1">
                <a:solidFill>
                  <a:schemeClr val="bg1"/>
                </a:solidFill>
                <a:latin typeface="+mj-ea"/>
              </a:rPr>
              <a:t>新一</a:t>
            </a:r>
            <a:r>
              <a:rPr kumimoji="1" lang="zh-CN" altLang="en-US" sz="3600" b="1" dirty="0">
                <a:solidFill>
                  <a:schemeClr val="bg1"/>
                </a:solidFill>
                <a:latin typeface="+mj-ea"/>
              </a:rPr>
              <a:t>代大数据任务调度 </a:t>
            </a:r>
            <a:endParaRPr kumimoji="1" lang="en-US" altLang="zh-CN" sz="3600" b="1" dirty="0">
              <a:solidFill>
                <a:schemeClr val="bg1"/>
              </a:solidFill>
              <a:latin typeface="+mj-ea"/>
            </a:endParaRPr>
          </a:p>
          <a:p>
            <a:pPr algn="ctr"/>
            <a:r>
              <a:rPr kumimoji="1" lang="en-US" altLang="zh-CN" sz="3600" b="1" dirty="0">
                <a:solidFill>
                  <a:schemeClr val="bg1"/>
                </a:solidFill>
                <a:latin typeface="+mj-ea"/>
              </a:rPr>
              <a:t>Apache </a:t>
            </a:r>
            <a:r>
              <a:rPr kumimoji="1" lang="en-US" altLang="zh-CN" sz="3600" b="1" dirty="0" err="1">
                <a:solidFill>
                  <a:schemeClr val="bg1"/>
                </a:solidFill>
                <a:latin typeface="+mj-ea"/>
              </a:rPr>
              <a:t>DolphinScheduler</a:t>
            </a:r>
            <a:endParaRPr kumimoji="1" lang="en-US" sz="3600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副标题 7">
            <a:extLst>
              <a:ext uri="{FF2B5EF4-FFF2-40B4-BE49-F238E27FC236}">
                <a16:creationId xmlns:a16="http://schemas.microsoft.com/office/drawing/2014/main" id="{5515DD4A-2E5E-124E-8432-BC5A37513141}"/>
              </a:ext>
            </a:extLst>
          </p:cNvPr>
          <p:cNvSpPr txBox="1">
            <a:spLocks/>
          </p:cNvSpPr>
          <p:nvPr/>
        </p:nvSpPr>
        <p:spPr>
          <a:xfrm>
            <a:off x="1362922" y="5255460"/>
            <a:ext cx="9144000" cy="88537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zh-CN" altLang="en-US" dirty="0">
                <a:solidFill>
                  <a:schemeClr val="bg1"/>
                </a:solidFill>
                <a:latin typeface="+mj-ea"/>
                <a:ea typeface="+mj-ea"/>
              </a:rPr>
              <a:t>代立冬</a:t>
            </a:r>
            <a:endParaRPr kumimoji="1" lang="en-US" altLang="zh-CN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0" indent="0" algn="ctr">
              <a:buNone/>
            </a:pPr>
            <a:r>
              <a:rPr kumimoji="1" lang="en-US" altLang="zh-CN" dirty="0" err="1">
                <a:solidFill>
                  <a:schemeClr val="bg1"/>
                </a:solidFill>
                <a:latin typeface="+mj-ea"/>
                <a:ea typeface="+mj-ea"/>
              </a:rPr>
              <a:t>Do</a:t>
            </a:r>
            <a:r>
              <a:rPr lang="en-US" altLang="zh-CN" dirty="0" err="1">
                <a:solidFill>
                  <a:schemeClr val="bg1"/>
                </a:solidFill>
                <a:latin typeface="+mj-ea"/>
                <a:ea typeface="+mj-ea"/>
              </a:rPr>
              <a:t>lphinScheduler</a:t>
            </a: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PPMC</a:t>
            </a: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&amp;</a:t>
            </a: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</a:rPr>
              <a:t>  </a:t>
            </a: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Committer</a:t>
            </a:r>
            <a:endParaRPr kumimoji="1" lang="zh-CN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B080EA3-5869-5F4F-BACE-86B2E43BBE7A}"/>
              </a:ext>
            </a:extLst>
          </p:cNvPr>
          <p:cNvSpPr txBox="1"/>
          <p:nvPr/>
        </p:nvSpPr>
        <p:spPr>
          <a:xfrm>
            <a:off x="8367062" y="2636912"/>
            <a:ext cx="1479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chemeClr val="bg1"/>
                </a:solidFill>
                <a:latin typeface="+mj-ea"/>
                <a:ea typeface="+mj-ea"/>
              </a:rPr>
              <a:t>(incubator)</a:t>
            </a:r>
            <a:endParaRPr kumimoji="1" lang="zh-CN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0879F63-B17F-D64C-AE62-DF9E1912F05F}"/>
              </a:ext>
            </a:extLst>
          </p:cNvPr>
          <p:cNvSpPr txBox="1"/>
          <p:nvPr/>
        </p:nvSpPr>
        <p:spPr>
          <a:xfrm>
            <a:off x="3760081" y="3429000"/>
            <a:ext cx="4010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3600" b="1" dirty="0">
                <a:solidFill>
                  <a:schemeClr val="bg1"/>
                </a:solidFill>
                <a:latin typeface="+mj-ea"/>
                <a:ea typeface="+mj-ea"/>
              </a:rPr>
              <a:t>介绍 </a:t>
            </a:r>
            <a:r>
              <a:rPr kumimoji="1" lang="en-US" altLang="zh-CN" sz="3600" b="1" dirty="0">
                <a:solidFill>
                  <a:schemeClr val="bg1"/>
                </a:solidFill>
                <a:latin typeface="+mj-ea"/>
                <a:ea typeface="+mj-ea"/>
              </a:rPr>
              <a:t>&amp;</a:t>
            </a:r>
            <a:r>
              <a:rPr kumimoji="1" lang="zh-CN" altLang="en-US" sz="3600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zh-CN" sz="3600" b="1" dirty="0">
                <a:solidFill>
                  <a:schemeClr val="bg1"/>
                </a:solidFill>
                <a:latin typeface="+mj-ea"/>
                <a:ea typeface="+mj-ea"/>
              </a:rPr>
              <a:t>Roadmap</a:t>
            </a:r>
            <a:endParaRPr kumimoji="1" lang="zh-CN" altLang="en-US" sz="3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4177988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5540" y="318944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zh-CN" altLang="en-US" sz="2800" dirty="0">
                <a:latin typeface="+mj-ea"/>
              </a:rPr>
              <a:t>工作流流程可视化拖曳式配置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27FCBB2-5089-1A45-9F47-384CAD5E0577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864AF007-BFEC-6F47-B967-679C8A91BB56}"/>
              </a:ext>
            </a:extLst>
          </p:cNvPr>
          <p:cNvSpPr txBox="1"/>
          <p:nvPr/>
        </p:nvSpPr>
        <p:spPr>
          <a:xfrm>
            <a:off x="8829906" y="1075532"/>
            <a:ext cx="3184093" cy="5588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latin typeface="+mj-ea"/>
                <a:ea typeface="+mj-ea"/>
              </a:rPr>
              <a:t>可视化拖曳快速建立流程，大大提高数据导入任务创建效率。</a:t>
            </a:r>
            <a:endParaRPr lang="en-US" altLang="zh-CN" sz="1600" dirty="0"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altLang="zh-CN" sz="1600" dirty="0"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latin typeface="+mj-ea"/>
                <a:ea typeface="+mj-ea"/>
              </a:rPr>
              <a:t>支持多种数据加工任务类型，包括</a:t>
            </a:r>
            <a:r>
              <a:rPr lang="en-US" altLang="zh-CN" sz="1600" dirty="0">
                <a:latin typeface="+mj-ea"/>
                <a:ea typeface="+mj-ea"/>
              </a:rPr>
              <a:t>Shell</a:t>
            </a:r>
            <a:r>
              <a:rPr lang="zh-CN" altLang="en-US" sz="1600" dirty="0">
                <a:latin typeface="+mj-ea"/>
                <a:ea typeface="+mj-ea"/>
              </a:rPr>
              <a:t>、数据源、</a:t>
            </a:r>
            <a:r>
              <a:rPr lang="en-US" altLang="zh-CN" sz="1600" dirty="0">
                <a:latin typeface="+mj-ea"/>
                <a:ea typeface="+mj-ea"/>
              </a:rPr>
              <a:t>Spark</a:t>
            </a:r>
            <a:r>
              <a:rPr lang="zh-CN" altLang="en-US" sz="1600" dirty="0">
                <a:latin typeface="+mj-ea"/>
                <a:ea typeface="+mj-ea"/>
              </a:rPr>
              <a:t>、</a:t>
            </a:r>
            <a:r>
              <a:rPr lang="en-US" altLang="zh-CN" sz="1600" dirty="0" err="1">
                <a:latin typeface="+mj-ea"/>
                <a:ea typeface="+mj-ea"/>
              </a:rPr>
              <a:t>Flink</a:t>
            </a:r>
            <a:r>
              <a:rPr lang="zh-CN" altLang="en-US" sz="1600" dirty="0">
                <a:latin typeface="+mj-ea"/>
                <a:ea typeface="+mj-ea"/>
              </a:rPr>
              <a:t>、</a:t>
            </a:r>
            <a:r>
              <a:rPr lang="en-US" altLang="zh-CN" sz="1600" dirty="0">
                <a:latin typeface="+mj-ea"/>
                <a:ea typeface="+mj-ea"/>
              </a:rPr>
              <a:t>MR</a:t>
            </a:r>
            <a:r>
              <a:rPr lang="zh-CN" altLang="en-US" sz="1600" dirty="0">
                <a:latin typeface="+mj-ea"/>
                <a:ea typeface="+mj-ea"/>
              </a:rPr>
              <a:t>、</a:t>
            </a:r>
            <a:r>
              <a:rPr lang="en-US" altLang="zh-CN" sz="1600" dirty="0">
                <a:latin typeface="+mj-ea"/>
                <a:ea typeface="+mj-ea"/>
              </a:rPr>
              <a:t>Python</a:t>
            </a:r>
            <a:r>
              <a:rPr lang="zh-CN" altLang="en-US" sz="1600" dirty="0">
                <a:latin typeface="+mj-ea"/>
                <a:ea typeface="+mj-ea"/>
              </a:rPr>
              <a:t>、</a:t>
            </a:r>
            <a:r>
              <a:rPr lang="en-US" altLang="zh-CN" sz="1600" dirty="0">
                <a:latin typeface="+mj-ea"/>
                <a:ea typeface="+mj-ea"/>
              </a:rPr>
              <a:t>Http</a:t>
            </a:r>
            <a:r>
              <a:rPr lang="zh-CN" altLang="en-US" sz="1600" dirty="0">
                <a:latin typeface="+mj-ea"/>
                <a:ea typeface="+mj-ea"/>
              </a:rPr>
              <a:t>，子流程、以及任务依赖。</a:t>
            </a:r>
            <a:endParaRPr lang="en-US" altLang="zh-CN" sz="1600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j-ea"/>
                <a:ea typeface="+mj-ea"/>
              </a:rPr>
              <a:t>子流程支持可以让数据解析、数据导入等子流程复用，如数据格式解析、结果数据入库，避免重复配置，</a:t>
            </a:r>
            <a:endParaRPr lang="en-US" altLang="zh-CN" sz="1600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j-ea"/>
                <a:ea typeface="+mj-ea"/>
              </a:rPr>
              <a:t>多种类型任务确保不同量级数据导入的效率</a:t>
            </a:r>
            <a:endParaRPr lang="en-US" altLang="zh-CN" sz="1600" dirty="0"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zh-CN" altLang="en-US" sz="1600" dirty="0">
              <a:latin typeface="+mj-ea"/>
              <a:ea typeface="+mj-ea"/>
            </a:endParaRPr>
          </a:p>
        </p:txBody>
      </p:sp>
      <p:pic>
        <p:nvPicPr>
          <p:cNvPr id="68" name="图片 67">
            <a:extLst>
              <a:ext uri="{FF2B5EF4-FFF2-40B4-BE49-F238E27FC236}">
                <a16:creationId xmlns:a16="http://schemas.microsoft.com/office/drawing/2014/main" id="{566B2669-D191-2E42-AA6C-989C4A764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01" y="1234672"/>
            <a:ext cx="8522520" cy="43886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559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5540" y="318944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zh-CN" altLang="en-US" sz="2800" dirty="0">
                <a:latin typeface="+mj-ea"/>
              </a:rPr>
              <a:t>工作流运行过程可视化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27FCBB2-5089-1A45-9F47-384CAD5E0577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DC46F330-DA8F-3346-81B1-DA4B926B4848}"/>
              </a:ext>
            </a:extLst>
          </p:cNvPr>
          <p:cNvGrpSpPr/>
          <p:nvPr/>
        </p:nvGrpSpPr>
        <p:grpSpPr>
          <a:xfrm>
            <a:off x="1419097" y="1486950"/>
            <a:ext cx="8804365" cy="5177245"/>
            <a:chOff x="2649605" y="2822574"/>
            <a:chExt cx="7849186" cy="4227594"/>
          </a:xfrm>
        </p:grpSpPr>
        <p:pic>
          <p:nvPicPr>
            <p:cNvPr id="7" name="图片 1">
              <a:extLst>
                <a:ext uri="{FF2B5EF4-FFF2-40B4-BE49-F238E27FC236}">
                  <a16:creationId xmlns:a16="http://schemas.microsoft.com/office/drawing/2014/main" id="{C5B576CA-FBFE-4E45-B5CB-A3DFA15FC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649605" y="2822574"/>
              <a:ext cx="7849186" cy="4227594"/>
            </a:xfrm>
            <a:prstGeom prst="rect">
              <a:avLst/>
            </a:prstGeom>
          </p:spPr>
        </p:pic>
        <p:pic>
          <p:nvPicPr>
            <p:cNvPr id="9" name="Picture 10">
              <a:extLst>
                <a:ext uri="{FF2B5EF4-FFF2-40B4-BE49-F238E27FC236}">
                  <a16:creationId xmlns:a16="http://schemas.microsoft.com/office/drawing/2014/main" id="{BA7935C3-3BC3-4248-A49C-064DC1B6F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49605" y="2851922"/>
              <a:ext cx="1422400" cy="2533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15574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5540" y="318944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zh-CN" altLang="en-US" sz="2800" dirty="0"/>
              <a:t>任务支持重跑、重试且可以查看任务执行情况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27FCBB2-5089-1A45-9F47-384CAD5E0577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11811AF3-1FAB-BB48-884F-5840D71C0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929" y="1066156"/>
            <a:ext cx="9725892" cy="54708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DE16269-3A22-6643-BEE6-5ED9046A6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1745" y="4714703"/>
            <a:ext cx="6674581" cy="12519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箭头: 下 5">
            <a:extLst>
              <a:ext uri="{FF2B5EF4-FFF2-40B4-BE49-F238E27FC236}">
                <a16:creationId xmlns:a16="http://schemas.microsoft.com/office/drawing/2014/main" id="{F545DE06-1819-FF44-90A8-6A661746669F}"/>
              </a:ext>
            </a:extLst>
          </p:cNvPr>
          <p:cNvSpPr/>
          <p:nvPr/>
        </p:nvSpPr>
        <p:spPr>
          <a:xfrm rot="19909784">
            <a:off x="10296202" y="4045348"/>
            <a:ext cx="137236" cy="826867"/>
          </a:xfrm>
          <a:prstGeom prst="down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4926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5540" y="318944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zh-CN" altLang="en-US" sz="2800" dirty="0">
                <a:latin typeface="+mj-ea"/>
              </a:rPr>
              <a:t>工作流流程支持多策略启动、优先级、告警配置</a:t>
            </a:r>
            <a:endParaRPr lang="zh-CN" altLang="zh-CN" sz="2800" dirty="0">
              <a:latin typeface="+mj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27FCBB2-5089-1A45-9F47-384CAD5E0577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AD0BFF9-DC22-904C-8EEC-5CF67702E456}"/>
              </a:ext>
            </a:extLst>
          </p:cNvPr>
          <p:cNvSpPr txBox="1"/>
          <p:nvPr/>
        </p:nvSpPr>
        <p:spPr>
          <a:xfrm>
            <a:off x="1929161" y="30554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A5F9CC3-4179-3F4C-ABEF-EA75D7D6F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92" y="1739716"/>
            <a:ext cx="8733678" cy="40302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93EBCD1-2476-1A41-8A60-2B3A72B1CD6A}"/>
              </a:ext>
            </a:extLst>
          </p:cNvPr>
          <p:cNvSpPr txBox="1"/>
          <p:nvPr/>
        </p:nvSpPr>
        <p:spPr>
          <a:xfrm>
            <a:off x="8975347" y="1437315"/>
            <a:ext cx="3216653" cy="5219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latin typeface="+mj-ea"/>
                <a:ea typeface="+mj-ea"/>
              </a:rPr>
              <a:t>任务流程多策略支持确保</a:t>
            </a:r>
            <a:r>
              <a:rPr lang="en-US" altLang="zh-CN" sz="1600" dirty="0">
                <a:latin typeface="+mj-ea"/>
                <a:ea typeface="+mj-ea"/>
              </a:rPr>
              <a:t>ETL</a:t>
            </a:r>
            <a:r>
              <a:rPr lang="zh-CN" altLang="en-US" sz="1600" dirty="0">
                <a:latin typeface="+mj-ea"/>
                <a:ea typeface="+mj-ea"/>
              </a:rPr>
              <a:t>过程可管理：</a:t>
            </a:r>
            <a:endParaRPr lang="en-US" altLang="zh-CN" sz="1600" dirty="0"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j-ea"/>
                <a:ea typeface="+mj-ea"/>
              </a:rPr>
              <a:t>支持任务失败策略选择，失败继续或结束</a:t>
            </a:r>
            <a:endParaRPr lang="en-US" altLang="zh-CN" sz="1600" dirty="0"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j-ea"/>
                <a:ea typeface="+mj-ea"/>
              </a:rPr>
              <a:t>支持多种通知策略</a:t>
            </a:r>
            <a:endParaRPr lang="en-US" altLang="zh-CN" sz="1600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600" dirty="0">
                <a:latin typeface="+mj-ea"/>
                <a:ea typeface="+mj-ea"/>
              </a:rPr>
              <a:t>        </a:t>
            </a:r>
            <a:r>
              <a:rPr lang="zh-CN" altLang="en-US" sz="1600" dirty="0">
                <a:latin typeface="+mj-ea"/>
                <a:ea typeface="+mj-ea"/>
              </a:rPr>
              <a:t>失败发送通知</a:t>
            </a:r>
            <a:endParaRPr lang="en-US" altLang="zh-CN" sz="1600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600" dirty="0">
                <a:latin typeface="+mj-ea"/>
                <a:ea typeface="+mj-ea"/>
              </a:rPr>
              <a:t>        </a:t>
            </a:r>
            <a:r>
              <a:rPr lang="zh-CN" altLang="en-US" sz="1600" dirty="0">
                <a:latin typeface="+mj-ea"/>
                <a:ea typeface="+mj-ea"/>
              </a:rPr>
              <a:t>成功发送通知</a:t>
            </a:r>
            <a:endParaRPr lang="en-US" altLang="zh-CN" sz="1600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600" dirty="0">
                <a:latin typeface="+mj-ea"/>
                <a:ea typeface="+mj-ea"/>
              </a:rPr>
              <a:t>        </a:t>
            </a:r>
            <a:r>
              <a:rPr lang="zh-CN" altLang="en-US" sz="1600" dirty="0">
                <a:latin typeface="+mj-ea"/>
                <a:ea typeface="+mj-ea"/>
              </a:rPr>
              <a:t>全部通知</a:t>
            </a:r>
            <a:endParaRPr lang="en-US" altLang="zh-CN" sz="1600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600" dirty="0">
                <a:latin typeface="+mj-ea"/>
                <a:ea typeface="+mj-ea"/>
              </a:rPr>
              <a:t>        </a:t>
            </a:r>
            <a:r>
              <a:rPr lang="zh-CN" altLang="en-US" sz="1600" dirty="0">
                <a:latin typeface="+mj-ea"/>
                <a:ea typeface="+mj-ea"/>
              </a:rPr>
              <a:t>全部不发通知</a:t>
            </a:r>
            <a:endParaRPr lang="en-US" altLang="zh-CN" sz="1600" dirty="0">
              <a:latin typeface="+mj-ea"/>
              <a:ea typeface="+mj-ea"/>
            </a:endParaRPr>
          </a:p>
          <a:p>
            <a:pPr marL="3429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j-ea"/>
                <a:ea typeface="+mj-ea"/>
              </a:rPr>
              <a:t>支持优先级设定，确保高优先级流程优先执行</a:t>
            </a:r>
            <a:endParaRPr lang="en-US" altLang="zh-CN" sz="1600" dirty="0">
              <a:latin typeface="+mj-ea"/>
              <a:ea typeface="+mj-ea"/>
            </a:endParaRPr>
          </a:p>
          <a:p>
            <a:pPr marL="3429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j-ea"/>
                <a:ea typeface="+mj-ea"/>
              </a:rPr>
              <a:t>支持选定节点执行</a:t>
            </a:r>
            <a:r>
              <a:rPr lang="en-US" altLang="zh-CN" sz="1600" dirty="0">
                <a:latin typeface="+mj-ea"/>
                <a:ea typeface="+mj-ea"/>
              </a:rPr>
              <a:t>ETL</a:t>
            </a:r>
            <a:r>
              <a:rPr lang="zh-CN" altLang="en-US" sz="1600" dirty="0">
                <a:latin typeface="+mj-ea"/>
                <a:ea typeface="+mj-ea"/>
              </a:rPr>
              <a:t>任务流</a:t>
            </a:r>
            <a:endParaRPr lang="en-US" altLang="zh-CN" sz="1600" dirty="0">
              <a:latin typeface="+mj-ea"/>
              <a:ea typeface="+mj-ea"/>
            </a:endParaRPr>
          </a:p>
          <a:p>
            <a:pPr marL="3429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j-ea"/>
                <a:ea typeface="+mj-ea"/>
              </a:rPr>
              <a:t>支持串行与并行两种执行方式</a:t>
            </a:r>
            <a:endParaRPr lang="en-US" altLang="zh-CN" sz="1600" dirty="0">
              <a:latin typeface="+mj-ea"/>
              <a:ea typeface="+mj-ea"/>
            </a:endParaRPr>
          </a:p>
          <a:p>
            <a:pPr marL="0" lvl="1">
              <a:lnSpc>
                <a:spcPct val="150000"/>
              </a:lnSpc>
            </a:pPr>
            <a:endParaRPr lang="en-US" altLang="zh-CN" sz="16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84659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5540" y="318944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zh-CN" altLang="en-US" sz="2800" dirty="0"/>
              <a:t>全方位系统监控，确保运行稳定</a:t>
            </a:r>
            <a:endParaRPr lang="zh-CN" altLang="zh-CN" sz="2800" dirty="0">
              <a:latin typeface="+mj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27FCBB2-5089-1A45-9F47-384CAD5E0577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AD0BFF9-DC22-904C-8EEC-5CF67702E456}"/>
              </a:ext>
            </a:extLst>
          </p:cNvPr>
          <p:cNvSpPr txBox="1"/>
          <p:nvPr/>
        </p:nvSpPr>
        <p:spPr>
          <a:xfrm>
            <a:off x="1929161" y="30554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73650AB-9430-AE49-B6AA-806E64EC3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254" y="1104400"/>
            <a:ext cx="9448800" cy="39287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07AD5D6-E49C-1343-B79D-ED66062CA68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635" y="2899116"/>
            <a:ext cx="5509664" cy="36954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60298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5540" y="318944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zh-CN" altLang="en-US" sz="2800" dirty="0"/>
              <a:t>安全中心</a:t>
            </a:r>
            <a:endParaRPr lang="zh-CN" altLang="zh-CN" sz="2800" dirty="0">
              <a:latin typeface="+mj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27FCBB2-5089-1A45-9F47-384CAD5E0577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AD0BFF9-DC22-904C-8EEC-5CF67702E456}"/>
              </a:ext>
            </a:extLst>
          </p:cNvPr>
          <p:cNvSpPr txBox="1"/>
          <p:nvPr/>
        </p:nvSpPr>
        <p:spPr>
          <a:xfrm>
            <a:off x="1929161" y="30554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0B8E8F5-89FF-9A4A-A90B-01CC632F4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27" y="1545359"/>
            <a:ext cx="9914558" cy="44305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0796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5540" y="318944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>
                <a:latin typeface="+mj-ea"/>
                <a:ea typeface="+mj-ea"/>
              </a:rPr>
              <a:t>1.3.x</a:t>
            </a:r>
            <a:r>
              <a:rPr lang="zh-CN" altLang="en-US" sz="2800" dirty="0">
                <a:latin typeface="+mj-ea"/>
                <a:ea typeface="+mj-ea"/>
              </a:rPr>
              <a:t> 架构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103" name="Oval 136">
            <a:extLst>
              <a:ext uri="{FF2B5EF4-FFF2-40B4-BE49-F238E27FC236}">
                <a16:creationId xmlns:a16="http://schemas.microsoft.com/office/drawing/2014/main" id="{89DBA059-F9CB-1641-BE69-9D3CDDE369F8}"/>
              </a:ext>
            </a:extLst>
          </p:cNvPr>
          <p:cNvSpPr>
            <a:spLocks noChangeArrowheads="1"/>
          </p:cNvSpPr>
          <p:nvPr/>
        </p:nvSpPr>
        <p:spPr bwMode="auto">
          <a:xfrm rot="183110">
            <a:off x="8617888" y="6167055"/>
            <a:ext cx="67421" cy="6219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2BDDA25-DF3A-3B4A-B987-50101D66E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1268760"/>
            <a:ext cx="8617664" cy="535906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68CA56C-4C41-644A-8330-5D64B6E291FB}"/>
              </a:ext>
            </a:extLst>
          </p:cNvPr>
          <p:cNvSpPr txBox="1"/>
          <p:nvPr/>
        </p:nvSpPr>
        <p:spPr>
          <a:xfrm>
            <a:off x="203380" y="1700808"/>
            <a:ext cx="37323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dirty="0">
                <a:latin typeface="+mj-ea"/>
                <a:ea typeface="+mj-ea"/>
              </a:rPr>
              <a:t>数据库减压，减少极端情况下的可能造成的调度延时</a:t>
            </a:r>
            <a:endParaRPr lang="en-US" altLang="zh-CN" dirty="0">
              <a:latin typeface="+mj-ea"/>
              <a:ea typeface="+mj-ea"/>
            </a:endParaRPr>
          </a:p>
          <a:p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+mj-ea"/>
                <a:ea typeface="+mj-ea"/>
              </a:rPr>
              <a:t>Worker</a:t>
            </a:r>
            <a:r>
              <a:rPr lang="zh-CN" altLang="en-US" dirty="0">
                <a:latin typeface="+mj-ea"/>
                <a:ea typeface="+mj-ea"/>
              </a:rPr>
              <a:t>去</a:t>
            </a:r>
            <a:r>
              <a:rPr lang="en-US" altLang="zh-CN" dirty="0">
                <a:latin typeface="+mj-ea"/>
                <a:ea typeface="+mj-ea"/>
              </a:rPr>
              <a:t>DB</a:t>
            </a:r>
            <a:r>
              <a:rPr lang="zh-CN" altLang="en-US" dirty="0">
                <a:latin typeface="+mj-ea"/>
                <a:ea typeface="+mj-ea"/>
              </a:rPr>
              <a:t>操作，职责更单一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+mj-ea"/>
                <a:ea typeface="+mj-ea"/>
              </a:rPr>
              <a:t>Master</a:t>
            </a:r>
            <a:r>
              <a:rPr lang="zh-CN" altLang="en-US" dirty="0">
                <a:latin typeface="+mj-ea"/>
                <a:ea typeface="+mj-ea"/>
              </a:rPr>
              <a:t>和</a:t>
            </a:r>
            <a:r>
              <a:rPr lang="en-US" altLang="zh-CN" dirty="0">
                <a:latin typeface="+mj-ea"/>
                <a:ea typeface="+mj-ea"/>
              </a:rPr>
              <a:t>Worker</a:t>
            </a:r>
            <a:r>
              <a:rPr lang="zh-CN" altLang="en-US" dirty="0">
                <a:latin typeface="+mj-ea"/>
                <a:ea typeface="+mj-ea"/>
              </a:rPr>
              <a:t>直接通信，降低延时</a:t>
            </a:r>
            <a:endParaRPr lang="en-US" altLang="zh-CN" dirty="0">
              <a:latin typeface="+mj-ea"/>
              <a:ea typeface="+mj-ea"/>
            </a:endParaRPr>
          </a:p>
          <a:p>
            <a:endParaRPr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dirty="0">
                <a:latin typeface="+mj-ea"/>
                <a:ea typeface="+mj-ea"/>
              </a:rPr>
              <a:t>Master</a:t>
            </a:r>
            <a:r>
              <a:rPr lang="zh-CN" altLang="en-US" dirty="0">
                <a:latin typeface="+mj-ea"/>
                <a:ea typeface="+mj-ea"/>
              </a:rPr>
              <a:t>多种策略分发任务</a:t>
            </a:r>
            <a:endParaRPr lang="en-US" altLang="zh-CN" dirty="0">
              <a:latin typeface="+mj-ea"/>
              <a:ea typeface="+mj-ea"/>
            </a:endParaRPr>
          </a:p>
          <a:p>
            <a:r>
              <a:rPr lang="zh-CN" altLang="en-US" dirty="0">
                <a:latin typeface="+mj-ea"/>
                <a:ea typeface="+mj-ea"/>
              </a:rPr>
              <a:t>         </a:t>
            </a:r>
            <a:r>
              <a:rPr lang="en-US" altLang="zh-CN" dirty="0">
                <a:latin typeface="+mj-ea"/>
                <a:ea typeface="+mj-ea"/>
              </a:rPr>
              <a:t>-</a:t>
            </a:r>
            <a:r>
              <a:rPr lang="zh-CN" altLang="en-US" dirty="0">
                <a:latin typeface="+mj-ea"/>
                <a:ea typeface="+mj-ea"/>
              </a:rPr>
              <a:t> </a:t>
            </a:r>
            <a:r>
              <a:rPr lang="en-US" altLang="zh-CN" dirty="0">
                <a:latin typeface="+mj-ea"/>
                <a:ea typeface="+mj-ea"/>
              </a:rPr>
              <a:t>Worker</a:t>
            </a:r>
            <a:r>
              <a:rPr lang="zh-CN" altLang="en-US" dirty="0">
                <a:latin typeface="+mj-ea"/>
                <a:ea typeface="+mj-ea"/>
              </a:rPr>
              <a:t>节点负载均衡策略：</a:t>
            </a:r>
            <a:endParaRPr lang="en-US" altLang="zh-CN" dirty="0">
              <a:latin typeface="+mj-ea"/>
              <a:ea typeface="+mj-ea"/>
            </a:endParaRPr>
          </a:p>
          <a:p>
            <a:r>
              <a:rPr lang="zh-CN" altLang="en-US" dirty="0">
                <a:latin typeface="+mj-ea"/>
                <a:ea typeface="+mj-ea"/>
              </a:rPr>
              <a:t>       随机、循环及</a:t>
            </a:r>
            <a:r>
              <a:rPr lang="en-US" altLang="zh-CN" dirty="0">
                <a:latin typeface="+mj-ea"/>
                <a:ea typeface="+mj-ea"/>
              </a:rPr>
              <a:t>CPU</a:t>
            </a:r>
            <a:r>
              <a:rPr lang="zh-CN" altLang="en-US" dirty="0">
                <a:latin typeface="+mj-ea"/>
                <a:ea typeface="+mj-ea"/>
              </a:rPr>
              <a:t>和内存的线性加权负载均衡</a:t>
            </a:r>
            <a:endParaRPr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endParaRPr kumimoji="1" lang="zh-CN" altLang="en-US" dirty="0">
              <a:latin typeface="+mj-ea"/>
              <a:ea typeface="+mj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27FCBB2-5089-1A45-9F47-384CAD5E0577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4651718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0212" y="280115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>
                <a:latin typeface="+mj-ea"/>
                <a:ea typeface="+mj-ea"/>
              </a:rPr>
              <a:t>1.3.x</a:t>
            </a:r>
            <a:r>
              <a:rPr lang="zh-CN" altLang="en-US" sz="2800" dirty="0">
                <a:latin typeface="+mj-ea"/>
                <a:ea typeface="+mj-ea"/>
              </a:rPr>
              <a:t> 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工作流程活动图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103" name="Oval 136">
            <a:extLst>
              <a:ext uri="{FF2B5EF4-FFF2-40B4-BE49-F238E27FC236}">
                <a16:creationId xmlns:a16="http://schemas.microsoft.com/office/drawing/2014/main" id="{89DBA059-F9CB-1641-BE69-9D3CDDE369F8}"/>
              </a:ext>
            </a:extLst>
          </p:cNvPr>
          <p:cNvSpPr>
            <a:spLocks noChangeArrowheads="1"/>
          </p:cNvSpPr>
          <p:nvPr/>
        </p:nvSpPr>
        <p:spPr bwMode="auto">
          <a:xfrm rot="183110">
            <a:off x="8617888" y="6167055"/>
            <a:ext cx="67421" cy="6219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A18ACC4-EB50-C64C-8B25-CDA0EFAA6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632" y="821454"/>
            <a:ext cx="6821239" cy="584790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3712147-9186-1245-95DB-A5AF3A4AA791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97076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3361"/>
          <p:cNvSpPr txBox="1">
            <a:spLocks noChangeArrowheads="1"/>
          </p:cNvSpPr>
          <p:nvPr/>
        </p:nvSpPr>
        <p:spPr bwMode="auto">
          <a:xfrm>
            <a:off x="5544820" y="1882140"/>
            <a:ext cx="1102995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>
                <a:latin typeface="Impact" panose="020B0806030902050204" pitchFamily="34" charset="0"/>
              </a:rPr>
              <a:t>02</a:t>
            </a:r>
          </a:p>
        </p:txBody>
      </p:sp>
      <p:sp>
        <p:nvSpPr>
          <p:cNvPr id="22" name="文本框 770"/>
          <p:cNvSpPr txBox="1">
            <a:spLocks noChangeArrowheads="1"/>
          </p:cNvSpPr>
          <p:nvPr/>
        </p:nvSpPr>
        <p:spPr bwMode="auto">
          <a:xfrm>
            <a:off x="2226310" y="2988945"/>
            <a:ext cx="7740650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应用案例</a:t>
            </a:r>
          </a:p>
        </p:txBody>
      </p:sp>
    </p:spTree>
    <p:extLst>
      <p:ext uri="{BB962C8B-B14F-4D97-AF65-F5344CB8AC3E}">
        <p14:creationId xmlns:p14="http://schemas.microsoft.com/office/powerpoint/2010/main" val="3684868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0212" y="280115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 err="1">
                <a:latin typeface="+mj-ea"/>
              </a:rPr>
              <a:t>DolphinScheduler</a:t>
            </a:r>
            <a:r>
              <a:rPr lang="zh-CN" altLang="en-US" sz="2800" dirty="0">
                <a:latin typeface="+mj-ea"/>
              </a:rPr>
              <a:t> 在易观千帆中的应用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103" name="Oval 136">
            <a:extLst>
              <a:ext uri="{FF2B5EF4-FFF2-40B4-BE49-F238E27FC236}">
                <a16:creationId xmlns:a16="http://schemas.microsoft.com/office/drawing/2014/main" id="{89DBA059-F9CB-1641-BE69-9D3CDDE369F8}"/>
              </a:ext>
            </a:extLst>
          </p:cNvPr>
          <p:cNvSpPr>
            <a:spLocks noChangeArrowheads="1"/>
          </p:cNvSpPr>
          <p:nvPr/>
        </p:nvSpPr>
        <p:spPr bwMode="auto">
          <a:xfrm rot="183110">
            <a:off x="8617888" y="6167055"/>
            <a:ext cx="67421" cy="6219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3712147-9186-1245-95DB-A5AF3A4AA791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77BF3E0-2E69-2348-A250-4F1006CAAFE0}"/>
              </a:ext>
            </a:extLst>
          </p:cNvPr>
          <p:cNvSpPr txBox="1"/>
          <p:nvPr/>
        </p:nvSpPr>
        <p:spPr>
          <a:xfrm>
            <a:off x="311498" y="1582340"/>
            <a:ext cx="260272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+mj-ea"/>
                <a:ea typeface="+mj-ea"/>
              </a:rPr>
              <a:t>易观千帆是一款 </a:t>
            </a:r>
            <a:r>
              <a:rPr kumimoji="1" lang="en-US" altLang="zh-CN" dirty="0">
                <a:latin typeface="+mj-ea"/>
                <a:ea typeface="+mj-ea"/>
              </a:rPr>
              <a:t>App</a:t>
            </a:r>
            <a:r>
              <a:rPr kumimoji="1" lang="zh-CN" altLang="en-US" dirty="0">
                <a:latin typeface="+mj-ea"/>
                <a:ea typeface="+mj-ea"/>
              </a:rPr>
              <a:t> 对标分析产品。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zh-CN" altLang="en-US" dirty="0">
                <a:latin typeface="+mj-ea"/>
                <a:ea typeface="+mj-ea"/>
              </a:rPr>
              <a:t>千帆是每天需要处理数百亿条数据，月活 </a:t>
            </a:r>
            <a:r>
              <a:rPr kumimoji="1" lang="en-US" altLang="zh-CN" dirty="0">
                <a:latin typeface="+mj-ea"/>
                <a:ea typeface="+mj-ea"/>
              </a:rPr>
              <a:t>6.2</a:t>
            </a:r>
            <a:r>
              <a:rPr kumimoji="1" lang="zh-CN" altLang="en-US" dirty="0">
                <a:latin typeface="+mj-ea"/>
                <a:ea typeface="+mj-ea"/>
              </a:rPr>
              <a:t>亿，</a:t>
            </a:r>
            <a:r>
              <a:rPr kumimoji="1" lang="en-US" altLang="zh-CN" dirty="0">
                <a:latin typeface="+mj-ea"/>
                <a:ea typeface="+mj-ea"/>
              </a:rPr>
              <a:t>6.8</a:t>
            </a:r>
            <a:r>
              <a:rPr kumimoji="1" lang="zh-CN" altLang="en-US" dirty="0">
                <a:latin typeface="+mj-ea"/>
                <a:ea typeface="+mj-ea"/>
              </a:rPr>
              <a:t> </a:t>
            </a:r>
            <a:r>
              <a:rPr kumimoji="1" lang="en-US" altLang="zh-CN" dirty="0">
                <a:latin typeface="+mj-ea"/>
                <a:ea typeface="+mj-ea"/>
              </a:rPr>
              <a:t>PB</a:t>
            </a:r>
            <a:r>
              <a:rPr kumimoji="1" lang="zh-CN" altLang="en-US" dirty="0">
                <a:latin typeface="+mj-ea"/>
                <a:ea typeface="+mj-ea"/>
              </a:rPr>
              <a:t> 的大数据集群经过每天上万个任务 </a:t>
            </a:r>
            <a:r>
              <a:rPr kumimoji="1" lang="en-US" altLang="zh-CN" dirty="0">
                <a:latin typeface="+mj-ea"/>
                <a:ea typeface="+mj-ea"/>
              </a:rPr>
              <a:t>ETL</a:t>
            </a:r>
            <a:r>
              <a:rPr kumimoji="1" lang="zh-CN" altLang="en-US" dirty="0">
                <a:latin typeface="+mj-ea"/>
                <a:ea typeface="+mj-ea"/>
              </a:rPr>
              <a:t> 处理加工而产生的 </a:t>
            </a:r>
            <a:r>
              <a:rPr kumimoji="1" lang="en-US" altLang="zh-CN" dirty="0">
                <a:latin typeface="+mj-ea"/>
                <a:ea typeface="+mj-ea"/>
              </a:rPr>
              <a:t>SaaS</a:t>
            </a:r>
            <a:r>
              <a:rPr kumimoji="1" lang="zh-CN" altLang="en-US" dirty="0">
                <a:latin typeface="+mj-ea"/>
                <a:ea typeface="+mj-ea"/>
              </a:rPr>
              <a:t> 服务应用。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en-US" altLang="zh-CN" dirty="0">
                <a:latin typeface="+mj-ea"/>
                <a:ea typeface="+mj-ea"/>
              </a:rPr>
              <a:t>2018</a:t>
            </a:r>
            <a:r>
              <a:rPr kumimoji="1" lang="zh-CN" altLang="en-US" dirty="0">
                <a:latin typeface="+mj-ea"/>
                <a:ea typeface="+mj-ea"/>
              </a:rPr>
              <a:t>年开始使用 </a:t>
            </a:r>
            <a:r>
              <a:rPr kumimoji="1" lang="en-US" altLang="zh-CN" dirty="0" err="1">
                <a:latin typeface="+mj-ea"/>
                <a:ea typeface="+mj-ea"/>
              </a:rPr>
              <a:t>DolphinScheduler</a:t>
            </a:r>
            <a:r>
              <a:rPr kumimoji="1" lang="zh-CN" altLang="en-US" dirty="0">
                <a:latin typeface="+mj-ea"/>
                <a:ea typeface="+mj-ea"/>
              </a:rPr>
              <a:t> 来调度整个 </a:t>
            </a:r>
            <a:r>
              <a:rPr kumimoji="1" lang="en-US" altLang="zh-CN" dirty="0">
                <a:latin typeface="+mj-ea"/>
                <a:ea typeface="+mj-ea"/>
              </a:rPr>
              <a:t>ETL</a:t>
            </a:r>
            <a:r>
              <a:rPr kumimoji="1" lang="zh-CN" altLang="en-US" dirty="0">
                <a:latin typeface="+mj-ea"/>
                <a:ea typeface="+mj-ea"/>
              </a:rPr>
              <a:t> 过程。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zh-CN" altLang="en-US" dirty="0">
                <a:latin typeface="+mj-ea"/>
                <a:ea typeface="+mj-ea"/>
              </a:rPr>
              <a:t>右图是其中一条工作流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zh-CN" altLang="en-US" dirty="0">
              <a:latin typeface="+mj-ea"/>
              <a:ea typeface="+mj-ea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402E416-910A-DF44-906B-F0BBC8AD1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80" y="1196752"/>
            <a:ext cx="8905037" cy="556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93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47700" y="270235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z="2800" b="1" dirty="0"/>
              <a:t>目录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9A42B745-002B-874C-BF28-06A09555E7C8}"/>
              </a:ext>
            </a:extLst>
          </p:cNvPr>
          <p:cNvGrpSpPr/>
          <p:nvPr/>
        </p:nvGrpSpPr>
        <p:grpSpPr>
          <a:xfrm>
            <a:off x="3664565" y="1890078"/>
            <a:ext cx="6823923" cy="3595602"/>
            <a:chOff x="3664565" y="1890078"/>
            <a:chExt cx="6823923" cy="3595602"/>
          </a:xfrm>
        </p:grpSpPr>
        <p:sp>
          <p:nvSpPr>
            <p:cNvPr id="4100" name="Rectangle 6"/>
            <p:cNvSpPr>
              <a:spLocks noChangeArrowheads="1"/>
            </p:cNvSpPr>
            <p:nvPr/>
          </p:nvSpPr>
          <p:spPr bwMode="black">
            <a:xfrm>
              <a:off x="4709795" y="1905953"/>
              <a:ext cx="5562669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2400" b="1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DolphinScheduler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介绍</a:t>
              </a:r>
            </a:p>
          </p:txBody>
        </p:sp>
        <p:sp>
          <p:nvSpPr>
            <p:cNvPr id="4104" name="Rectangle 6"/>
            <p:cNvSpPr>
              <a:spLocks noChangeArrowheads="1"/>
            </p:cNvSpPr>
            <p:nvPr/>
          </p:nvSpPr>
          <p:spPr bwMode="black">
            <a:xfrm>
              <a:off x="4380949" y="3522111"/>
              <a:ext cx="4811395" cy="4603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1.3.3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新版本发布 </a:t>
              </a:r>
            </a:p>
          </p:txBody>
        </p:sp>
        <p:sp>
          <p:nvSpPr>
            <p:cNvPr id="4108" name="Rectangle 6"/>
            <p:cNvSpPr>
              <a:spLocks noChangeArrowheads="1"/>
            </p:cNvSpPr>
            <p:nvPr/>
          </p:nvSpPr>
          <p:spPr bwMode="black">
            <a:xfrm>
              <a:off x="4721418" y="4251178"/>
              <a:ext cx="5767070" cy="4603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近期 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Roadmap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4112" name="Rectangle 6"/>
            <p:cNvSpPr>
              <a:spLocks noChangeArrowheads="1"/>
            </p:cNvSpPr>
            <p:nvPr/>
          </p:nvSpPr>
          <p:spPr bwMode="black">
            <a:xfrm>
              <a:off x="4764385" y="5025305"/>
              <a:ext cx="2771775" cy="4603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参与开源</a:t>
              </a:r>
            </a:p>
          </p:txBody>
        </p:sp>
        <p:grpSp>
          <p:nvGrpSpPr>
            <p:cNvPr id="30726" name="组合 12"/>
            <p:cNvGrpSpPr/>
            <p:nvPr/>
          </p:nvGrpSpPr>
          <p:grpSpPr bwMode="auto">
            <a:xfrm>
              <a:off x="3676015" y="1890078"/>
              <a:ext cx="733425" cy="523875"/>
              <a:chOff x="0" y="0"/>
              <a:chExt cx="733424" cy="523220"/>
            </a:xfrm>
          </p:grpSpPr>
          <p:grpSp>
            <p:nvGrpSpPr>
              <p:cNvPr id="30757" name="组合 10"/>
              <p:cNvGrpSpPr/>
              <p:nvPr/>
            </p:nvGrpSpPr>
            <p:grpSpPr bwMode="auto">
              <a:xfrm>
                <a:off x="0" y="30570"/>
                <a:ext cx="619124" cy="471567"/>
                <a:chOff x="0" y="0"/>
                <a:chExt cx="877513" cy="643017"/>
              </a:xfrm>
            </p:grpSpPr>
            <p:sp>
              <p:nvSpPr>
                <p:cNvPr id="30759" name="平行四边形 9"/>
                <p:cNvSpPr>
                  <a:spLocks noChangeArrowheads="1"/>
                </p:cNvSpPr>
                <p:nvPr/>
              </p:nvSpPr>
              <p:spPr bwMode="auto">
                <a:xfrm>
                  <a:off x="31500" y="72900"/>
                  <a:ext cx="846013" cy="570760"/>
                </a:xfrm>
                <a:prstGeom prst="parallelogram">
                  <a:avLst>
                    <a:gd name="adj" fmla="val 41517"/>
                  </a:avLst>
                </a:prstGeom>
                <a:solidFill>
                  <a:srgbClr val="404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0760" name="平行四边形 8"/>
                <p:cNvSpPr>
                  <a:spLocks noChangeArrowheads="1"/>
                </p:cNvSpPr>
                <p:nvPr/>
              </p:nvSpPr>
              <p:spPr bwMode="auto">
                <a:xfrm>
                  <a:off x="0" y="-607"/>
                  <a:ext cx="846013" cy="570760"/>
                </a:xfrm>
                <a:prstGeom prst="parallelogram">
                  <a:avLst>
                    <a:gd name="adj" fmla="val 41517"/>
                  </a:avLst>
                </a:prstGeom>
                <a:solidFill>
                  <a:srgbClr val="0070C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</p:grpSp>
          <p:sp>
            <p:nvSpPr>
              <p:cNvPr id="30758" name="文本框 11"/>
              <p:cNvSpPr txBox="1">
                <a:spLocks noChangeArrowheads="1"/>
              </p:cNvSpPr>
              <p:nvPr/>
            </p:nvSpPr>
            <p:spPr bwMode="auto">
              <a:xfrm>
                <a:off x="102347" y="0"/>
                <a:ext cx="631077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r>
                  <a:rPr lang="en-US" altLang="zh-CN" sz="2800" b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endParaRPr lang="zh-CN" altLang="en-US" sz="2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727" name="组合 13"/>
            <p:cNvGrpSpPr/>
            <p:nvPr/>
          </p:nvGrpSpPr>
          <p:grpSpPr bwMode="auto">
            <a:xfrm>
              <a:off x="3676015" y="2652078"/>
              <a:ext cx="733425" cy="523875"/>
              <a:chOff x="0" y="0"/>
              <a:chExt cx="733424" cy="523220"/>
            </a:xfrm>
          </p:grpSpPr>
          <p:grpSp>
            <p:nvGrpSpPr>
              <p:cNvPr id="30753" name="组合 14"/>
              <p:cNvGrpSpPr/>
              <p:nvPr/>
            </p:nvGrpSpPr>
            <p:grpSpPr bwMode="auto">
              <a:xfrm>
                <a:off x="0" y="30570"/>
                <a:ext cx="619124" cy="471567"/>
                <a:chOff x="0" y="0"/>
                <a:chExt cx="877513" cy="643017"/>
              </a:xfrm>
            </p:grpSpPr>
            <p:sp>
              <p:nvSpPr>
                <p:cNvPr id="30755" name="平行四边形 16"/>
                <p:cNvSpPr>
                  <a:spLocks noChangeArrowheads="1"/>
                </p:cNvSpPr>
                <p:nvPr/>
              </p:nvSpPr>
              <p:spPr bwMode="auto">
                <a:xfrm>
                  <a:off x="31500" y="72900"/>
                  <a:ext cx="846013" cy="570760"/>
                </a:xfrm>
                <a:prstGeom prst="parallelogram">
                  <a:avLst>
                    <a:gd name="adj" fmla="val 41517"/>
                  </a:avLst>
                </a:prstGeom>
                <a:solidFill>
                  <a:srgbClr val="404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0756" name="平行四边形 17"/>
                <p:cNvSpPr>
                  <a:spLocks noChangeArrowheads="1"/>
                </p:cNvSpPr>
                <p:nvPr/>
              </p:nvSpPr>
              <p:spPr bwMode="auto">
                <a:xfrm>
                  <a:off x="0" y="-607"/>
                  <a:ext cx="846013" cy="570760"/>
                </a:xfrm>
                <a:prstGeom prst="parallelogram">
                  <a:avLst>
                    <a:gd name="adj" fmla="val 41517"/>
                  </a:avLst>
                </a:prstGeom>
                <a:solidFill>
                  <a:srgbClr val="0070C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</p:grpSp>
          <p:sp>
            <p:nvSpPr>
              <p:cNvPr id="30754" name="文本框 15"/>
              <p:cNvSpPr txBox="1">
                <a:spLocks noChangeArrowheads="1"/>
              </p:cNvSpPr>
              <p:nvPr/>
            </p:nvSpPr>
            <p:spPr bwMode="auto">
              <a:xfrm>
                <a:off x="102347" y="0"/>
                <a:ext cx="631077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r>
                  <a:rPr lang="en-US" altLang="zh-CN" sz="2800" b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endParaRPr lang="zh-CN" altLang="en-US" sz="2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728" name="组合 18"/>
            <p:cNvGrpSpPr/>
            <p:nvPr/>
          </p:nvGrpSpPr>
          <p:grpSpPr bwMode="auto">
            <a:xfrm>
              <a:off x="3676015" y="3414078"/>
              <a:ext cx="733425" cy="523875"/>
              <a:chOff x="0" y="0"/>
              <a:chExt cx="733424" cy="523220"/>
            </a:xfrm>
          </p:grpSpPr>
          <p:grpSp>
            <p:nvGrpSpPr>
              <p:cNvPr id="30749" name="组合 19"/>
              <p:cNvGrpSpPr/>
              <p:nvPr/>
            </p:nvGrpSpPr>
            <p:grpSpPr bwMode="auto">
              <a:xfrm>
                <a:off x="0" y="30570"/>
                <a:ext cx="619124" cy="471567"/>
                <a:chOff x="0" y="0"/>
                <a:chExt cx="877513" cy="643017"/>
              </a:xfrm>
            </p:grpSpPr>
            <p:sp>
              <p:nvSpPr>
                <p:cNvPr id="30751" name="平行四边形 21"/>
                <p:cNvSpPr>
                  <a:spLocks noChangeArrowheads="1"/>
                </p:cNvSpPr>
                <p:nvPr/>
              </p:nvSpPr>
              <p:spPr bwMode="auto">
                <a:xfrm>
                  <a:off x="31500" y="72900"/>
                  <a:ext cx="846013" cy="570760"/>
                </a:xfrm>
                <a:prstGeom prst="parallelogram">
                  <a:avLst>
                    <a:gd name="adj" fmla="val 41517"/>
                  </a:avLst>
                </a:prstGeom>
                <a:solidFill>
                  <a:srgbClr val="404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0752" name="平行四边形 22"/>
                <p:cNvSpPr>
                  <a:spLocks noChangeArrowheads="1"/>
                </p:cNvSpPr>
                <p:nvPr/>
              </p:nvSpPr>
              <p:spPr bwMode="auto">
                <a:xfrm>
                  <a:off x="0" y="-607"/>
                  <a:ext cx="846013" cy="570760"/>
                </a:xfrm>
                <a:prstGeom prst="parallelogram">
                  <a:avLst>
                    <a:gd name="adj" fmla="val 41517"/>
                  </a:avLst>
                </a:prstGeom>
                <a:solidFill>
                  <a:srgbClr val="0070C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</p:grpSp>
          <p:sp>
            <p:nvSpPr>
              <p:cNvPr id="30750" name="文本框 20"/>
              <p:cNvSpPr txBox="1">
                <a:spLocks noChangeArrowheads="1"/>
              </p:cNvSpPr>
              <p:nvPr/>
            </p:nvSpPr>
            <p:spPr bwMode="auto">
              <a:xfrm>
                <a:off x="102347" y="0"/>
                <a:ext cx="631077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r>
                  <a:rPr lang="en-US" altLang="zh-CN" sz="2800" b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  <a:endParaRPr lang="zh-CN" altLang="en-US" sz="2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729" name="组合 23"/>
            <p:cNvGrpSpPr/>
            <p:nvPr/>
          </p:nvGrpSpPr>
          <p:grpSpPr bwMode="auto">
            <a:xfrm>
              <a:off x="3676015" y="4176078"/>
              <a:ext cx="733425" cy="523875"/>
              <a:chOff x="0" y="0"/>
              <a:chExt cx="733424" cy="523220"/>
            </a:xfrm>
          </p:grpSpPr>
          <p:grpSp>
            <p:nvGrpSpPr>
              <p:cNvPr id="30745" name="组合 24"/>
              <p:cNvGrpSpPr/>
              <p:nvPr/>
            </p:nvGrpSpPr>
            <p:grpSpPr bwMode="auto">
              <a:xfrm>
                <a:off x="0" y="30570"/>
                <a:ext cx="619124" cy="471567"/>
                <a:chOff x="0" y="0"/>
                <a:chExt cx="877513" cy="643017"/>
              </a:xfrm>
            </p:grpSpPr>
            <p:sp>
              <p:nvSpPr>
                <p:cNvPr id="30747" name="平行四边形 26"/>
                <p:cNvSpPr>
                  <a:spLocks noChangeArrowheads="1"/>
                </p:cNvSpPr>
                <p:nvPr/>
              </p:nvSpPr>
              <p:spPr bwMode="auto">
                <a:xfrm>
                  <a:off x="31500" y="72900"/>
                  <a:ext cx="846013" cy="570760"/>
                </a:xfrm>
                <a:prstGeom prst="parallelogram">
                  <a:avLst>
                    <a:gd name="adj" fmla="val 41517"/>
                  </a:avLst>
                </a:prstGeom>
                <a:solidFill>
                  <a:srgbClr val="404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0748" name="平行四边形 27"/>
                <p:cNvSpPr>
                  <a:spLocks noChangeArrowheads="1"/>
                </p:cNvSpPr>
                <p:nvPr/>
              </p:nvSpPr>
              <p:spPr bwMode="auto">
                <a:xfrm>
                  <a:off x="0" y="-607"/>
                  <a:ext cx="846013" cy="570760"/>
                </a:xfrm>
                <a:prstGeom prst="parallelogram">
                  <a:avLst>
                    <a:gd name="adj" fmla="val 41517"/>
                  </a:avLst>
                </a:prstGeom>
                <a:solidFill>
                  <a:srgbClr val="0070C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</p:grpSp>
          <p:sp>
            <p:nvSpPr>
              <p:cNvPr id="30746" name="文本框 25"/>
              <p:cNvSpPr txBox="1">
                <a:spLocks noChangeArrowheads="1"/>
              </p:cNvSpPr>
              <p:nvPr/>
            </p:nvSpPr>
            <p:spPr bwMode="auto">
              <a:xfrm>
                <a:off x="102347" y="0"/>
                <a:ext cx="631077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</a:t>
                </a:r>
                <a:endPara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8" name="组合 23">
              <a:extLst>
                <a:ext uri="{FF2B5EF4-FFF2-40B4-BE49-F238E27FC236}">
                  <a16:creationId xmlns:a16="http://schemas.microsoft.com/office/drawing/2014/main" id="{38C8084E-B1C7-0545-A336-2F0FFCD2C6D2}"/>
                </a:ext>
              </a:extLst>
            </p:cNvPr>
            <p:cNvGrpSpPr/>
            <p:nvPr/>
          </p:nvGrpSpPr>
          <p:grpSpPr bwMode="auto">
            <a:xfrm>
              <a:off x="3664565" y="4941168"/>
              <a:ext cx="733425" cy="523875"/>
              <a:chOff x="0" y="0"/>
              <a:chExt cx="733424" cy="523220"/>
            </a:xfrm>
          </p:grpSpPr>
          <p:grpSp>
            <p:nvGrpSpPr>
              <p:cNvPr id="29" name="组合 24">
                <a:extLst>
                  <a:ext uri="{FF2B5EF4-FFF2-40B4-BE49-F238E27FC236}">
                    <a16:creationId xmlns:a16="http://schemas.microsoft.com/office/drawing/2014/main" id="{D0CC44E2-B7A1-3246-B422-4692807CB414}"/>
                  </a:ext>
                </a:extLst>
              </p:cNvPr>
              <p:cNvGrpSpPr/>
              <p:nvPr/>
            </p:nvGrpSpPr>
            <p:grpSpPr bwMode="auto">
              <a:xfrm>
                <a:off x="0" y="30570"/>
                <a:ext cx="619124" cy="471567"/>
                <a:chOff x="0" y="0"/>
                <a:chExt cx="877513" cy="643017"/>
              </a:xfrm>
            </p:grpSpPr>
            <p:sp>
              <p:nvSpPr>
                <p:cNvPr id="31" name="平行四边形 26">
                  <a:extLst>
                    <a:ext uri="{FF2B5EF4-FFF2-40B4-BE49-F238E27FC236}">
                      <a16:creationId xmlns:a16="http://schemas.microsoft.com/office/drawing/2014/main" id="{D1275041-1146-494D-A616-22D5D0C83AD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500" y="72900"/>
                  <a:ext cx="846013" cy="570760"/>
                </a:xfrm>
                <a:prstGeom prst="parallelogram">
                  <a:avLst>
                    <a:gd name="adj" fmla="val 41517"/>
                  </a:avLst>
                </a:prstGeom>
                <a:solidFill>
                  <a:srgbClr val="404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2" name="平行四边形 27">
                  <a:extLst>
                    <a:ext uri="{FF2B5EF4-FFF2-40B4-BE49-F238E27FC236}">
                      <a16:creationId xmlns:a16="http://schemas.microsoft.com/office/drawing/2014/main" id="{357DE681-3600-6D4E-B7B1-A1578F0BEC8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-607"/>
                  <a:ext cx="846013" cy="570760"/>
                </a:xfrm>
                <a:prstGeom prst="parallelogram">
                  <a:avLst>
                    <a:gd name="adj" fmla="val 41517"/>
                  </a:avLst>
                </a:prstGeom>
                <a:solidFill>
                  <a:srgbClr val="0070C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</p:grpSp>
          <p:sp>
            <p:nvSpPr>
              <p:cNvPr id="30" name="文本框 25">
                <a:extLst>
                  <a:ext uri="{FF2B5EF4-FFF2-40B4-BE49-F238E27FC236}">
                    <a16:creationId xmlns:a16="http://schemas.microsoft.com/office/drawing/2014/main" id="{6FE41E3A-04A9-8C4D-AEB1-2B6FD2AB0E1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2347" y="0"/>
                <a:ext cx="631077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</a:t>
                </a:r>
                <a:endPara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4" name="矩形 33">
            <a:extLst>
              <a:ext uri="{FF2B5EF4-FFF2-40B4-BE49-F238E27FC236}">
                <a16:creationId xmlns:a16="http://schemas.microsoft.com/office/drawing/2014/main" id="{205AE2A9-BABD-B445-B02F-4CA4963DD170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sp>
        <p:nvSpPr>
          <p:cNvPr id="35" name="Rectangle 6">
            <a:extLst>
              <a:ext uri="{FF2B5EF4-FFF2-40B4-BE49-F238E27FC236}">
                <a16:creationId xmlns:a16="http://schemas.microsoft.com/office/drawing/2014/main" id="{87AF2507-1A6B-6C4E-8DB8-8C20DB9D2007}"/>
              </a:ext>
            </a:extLst>
          </p:cNvPr>
          <p:cNvSpPr>
            <a:spLocks noChangeArrowheads="1"/>
          </p:cNvSpPr>
          <p:nvPr/>
        </p:nvSpPr>
        <p:spPr bwMode="black">
          <a:xfrm>
            <a:off x="4283690" y="2715577"/>
            <a:ext cx="481139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DolphinScheduler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应用案例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0212" y="280115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 err="1">
                <a:latin typeface="+mj-ea"/>
              </a:rPr>
              <a:t>DolphinScheduler</a:t>
            </a:r>
            <a:r>
              <a:rPr lang="zh-CN" altLang="en-US" sz="2800" dirty="0">
                <a:latin typeface="+mj-ea"/>
              </a:rPr>
              <a:t> 在宝信的应用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103" name="Oval 136">
            <a:extLst>
              <a:ext uri="{FF2B5EF4-FFF2-40B4-BE49-F238E27FC236}">
                <a16:creationId xmlns:a16="http://schemas.microsoft.com/office/drawing/2014/main" id="{89DBA059-F9CB-1641-BE69-9D3CDDE369F8}"/>
              </a:ext>
            </a:extLst>
          </p:cNvPr>
          <p:cNvSpPr>
            <a:spLocks noChangeArrowheads="1"/>
          </p:cNvSpPr>
          <p:nvPr/>
        </p:nvSpPr>
        <p:spPr bwMode="auto">
          <a:xfrm rot="183110">
            <a:off x="8617888" y="6167055"/>
            <a:ext cx="67421" cy="6219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3712147-9186-1245-95DB-A5AF3A4AA791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7C6A19F-C7A0-5F44-8967-467152495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147" y="1103987"/>
            <a:ext cx="9113705" cy="4859031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BD3FF7C-C277-D343-9342-3BCF2C8156FD}"/>
              </a:ext>
            </a:extLst>
          </p:cNvPr>
          <p:cNvSpPr/>
          <p:nvPr/>
        </p:nvSpPr>
        <p:spPr>
          <a:xfrm>
            <a:off x="4943872" y="6195959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>
                <a:latin typeface="+mj-ea"/>
              </a:rPr>
              <a:t>宝信对调度系统的需求</a:t>
            </a:r>
          </a:p>
        </p:txBody>
      </p:sp>
    </p:spTree>
    <p:extLst>
      <p:ext uri="{BB962C8B-B14F-4D97-AF65-F5344CB8AC3E}">
        <p14:creationId xmlns:p14="http://schemas.microsoft.com/office/powerpoint/2010/main" val="3954310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0212" y="280115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 err="1">
                <a:latin typeface="+mj-ea"/>
              </a:rPr>
              <a:t>DolphinScheduler</a:t>
            </a:r>
            <a:r>
              <a:rPr lang="zh-CN" altLang="en-US" sz="2800" dirty="0">
                <a:latin typeface="+mj-ea"/>
              </a:rPr>
              <a:t> 在宝信的应用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103" name="Oval 136">
            <a:extLst>
              <a:ext uri="{FF2B5EF4-FFF2-40B4-BE49-F238E27FC236}">
                <a16:creationId xmlns:a16="http://schemas.microsoft.com/office/drawing/2014/main" id="{89DBA059-F9CB-1641-BE69-9D3CDDE369F8}"/>
              </a:ext>
            </a:extLst>
          </p:cNvPr>
          <p:cNvSpPr>
            <a:spLocks noChangeArrowheads="1"/>
          </p:cNvSpPr>
          <p:nvPr/>
        </p:nvSpPr>
        <p:spPr bwMode="auto">
          <a:xfrm rot="183110">
            <a:off x="8617888" y="6167055"/>
            <a:ext cx="67421" cy="6219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3712147-9186-1245-95DB-A5AF3A4AA791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BD3FF7C-C277-D343-9342-3BCF2C8156FD}"/>
              </a:ext>
            </a:extLst>
          </p:cNvPr>
          <p:cNvSpPr/>
          <p:nvPr/>
        </p:nvSpPr>
        <p:spPr>
          <a:xfrm>
            <a:off x="4943872" y="6195959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>
                <a:latin typeface="+mj-ea"/>
              </a:rPr>
              <a:t>宝信对调度系统的需求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75B40EB-0B27-A246-B447-3AB2FAC51A4A}"/>
              </a:ext>
            </a:extLst>
          </p:cNvPr>
          <p:cNvSpPr txBox="1"/>
          <p:nvPr/>
        </p:nvSpPr>
        <p:spPr>
          <a:xfrm>
            <a:off x="113212" y="1205022"/>
            <a:ext cx="2855340" cy="460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  <a:spcAft>
                <a:spcPts val="1200"/>
              </a:spcAft>
              <a:buSzPct val="100000"/>
            </a:pPr>
            <a:r>
              <a:rPr lang="zh-CN" altLang="en-US" sz="2000" b="1" spc="15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宝信实现的功能扩展：</a:t>
            </a:r>
            <a:endParaRPr lang="zh-CN" altLang="en-US" sz="2000" b="1" spc="15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marL="571500" lvl="1" indent="-285750" fontAlgn="ctr">
              <a:lnSpc>
                <a:spcPct val="130000"/>
              </a:lnSpc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j-ea"/>
                <a:ea typeface="+mj-ea"/>
              </a:rPr>
              <a:t> </a:t>
            </a:r>
            <a:r>
              <a:rPr kumimoji="1" lang="en-US" altLang="zh-CN" dirty="0" err="1">
                <a:latin typeface="+mj-ea"/>
                <a:ea typeface="+mj-ea"/>
              </a:rPr>
              <a:t>插件类型任务</a:t>
            </a:r>
            <a:endParaRPr kumimoji="1" lang="en-US" altLang="zh-CN" dirty="0">
              <a:latin typeface="+mj-ea"/>
              <a:ea typeface="+mj-ea"/>
            </a:endParaRPr>
          </a:p>
          <a:p>
            <a:pPr marL="571500" lvl="1" indent="-285750" fontAlgn="ctr">
              <a:lnSpc>
                <a:spcPct val="130000"/>
              </a:lnSpc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j-ea"/>
                <a:ea typeface="+mj-ea"/>
              </a:rPr>
              <a:t> </a:t>
            </a:r>
            <a:r>
              <a:rPr kumimoji="1" lang="en-US" altLang="zh-CN" dirty="0" err="1">
                <a:latin typeface="+mj-ea"/>
                <a:ea typeface="+mj-ea"/>
              </a:rPr>
              <a:t>资源缓存</a:t>
            </a:r>
            <a:endParaRPr kumimoji="1" lang="en-US" altLang="zh-CN" dirty="0">
              <a:latin typeface="+mj-ea"/>
              <a:ea typeface="+mj-ea"/>
            </a:endParaRPr>
          </a:p>
          <a:p>
            <a:pPr marL="571500" lvl="1" indent="-285750" fontAlgn="ctr">
              <a:lnSpc>
                <a:spcPct val="130000"/>
              </a:lnSpc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j-ea"/>
                <a:ea typeface="+mj-ea"/>
              </a:rPr>
              <a:t> </a:t>
            </a:r>
            <a:r>
              <a:rPr kumimoji="1" lang="en-US" altLang="zh-CN" dirty="0" err="1">
                <a:latin typeface="+mj-ea"/>
                <a:ea typeface="+mj-ea"/>
              </a:rPr>
              <a:t>SQL功能扩展</a:t>
            </a:r>
            <a:endParaRPr kumimoji="1" lang="en-US" altLang="zh-CN" dirty="0">
              <a:latin typeface="+mj-ea"/>
              <a:ea typeface="+mj-ea"/>
            </a:endParaRPr>
          </a:p>
          <a:p>
            <a:pPr marL="571500" lvl="1" indent="-285750" fontAlgn="ctr">
              <a:lnSpc>
                <a:spcPct val="130000"/>
              </a:lnSpc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j-ea"/>
                <a:ea typeface="+mj-ea"/>
              </a:rPr>
              <a:t> </a:t>
            </a:r>
            <a:r>
              <a:rPr kumimoji="1" lang="en-US" altLang="zh-CN" dirty="0" err="1">
                <a:latin typeface="+mj-ea"/>
                <a:ea typeface="+mj-ea"/>
              </a:rPr>
              <a:t>消息触发调度</a:t>
            </a:r>
            <a:endParaRPr kumimoji="1" lang="en-US" altLang="zh-CN" dirty="0">
              <a:latin typeface="+mj-ea"/>
              <a:ea typeface="+mj-ea"/>
            </a:endParaRPr>
          </a:p>
          <a:p>
            <a:pPr marL="571500" lvl="1" indent="-285750" fontAlgn="ctr">
              <a:lnSpc>
                <a:spcPct val="130000"/>
              </a:lnSpc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j-ea"/>
                <a:ea typeface="+mj-ea"/>
                <a:sym typeface="+mn-ea"/>
              </a:rPr>
              <a:t> </a:t>
            </a:r>
            <a:r>
              <a:rPr kumimoji="1" lang="en-US" altLang="zh-CN" dirty="0" err="1">
                <a:latin typeface="+mj-ea"/>
                <a:ea typeface="+mj-ea"/>
                <a:sym typeface="+mn-ea"/>
              </a:rPr>
              <a:t>多数据源接入</a:t>
            </a:r>
            <a:endParaRPr kumimoji="1" lang="en-US" altLang="zh-CN" dirty="0">
              <a:latin typeface="+mj-ea"/>
              <a:ea typeface="+mj-ea"/>
            </a:endParaRPr>
          </a:p>
          <a:p>
            <a:pPr marL="571500" lvl="1" indent="-285750" fontAlgn="ctr">
              <a:lnSpc>
                <a:spcPct val="130000"/>
              </a:lnSpc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j-ea"/>
                <a:ea typeface="+mj-ea"/>
              </a:rPr>
              <a:t> </a:t>
            </a:r>
            <a:r>
              <a:rPr kumimoji="1" lang="en-US" altLang="zh-CN" dirty="0" err="1">
                <a:latin typeface="+mj-ea"/>
                <a:ea typeface="+mj-ea"/>
              </a:rPr>
              <a:t>工作流并发控制</a:t>
            </a:r>
            <a:endParaRPr kumimoji="1" lang="en-US" altLang="zh-CN" dirty="0">
              <a:latin typeface="+mj-ea"/>
              <a:ea typeface="+mj-ea"/>
            </a:endParaRPr>
          </a:p>
          <a:p>
            <a:pPr marL="571500" lvl="1" indent="-285750" fontAlgn="ctr">
              <a:lnSpc>
                <a:spcPct val="130000"/>
              </a:lnSpc>
              <a:buSzPct val="100000"/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+mj-ea"/>
                <a:ea typeface="+mj-ea"/>
              </a:rPr>
              <a:t> 操作审计</a:t>
            </a:r>
            <a:r>
              <a:rPr kumimoji="1" lang="en-US" altLang="zh-CN" dirty="0">
                <a:latin typeface="+mj-ea"/>
                <a:ea typeface="+mj-ea"/>
              </a:rPr>
              <a:t> </a:t>
            </a:r>
          </a:p>
          <a:p>
            <a:pPr marL="571500" lvl="1" indent="-285750" fontAlgn="ctr">
              <a:lnSpc>
                <a:spcPct val="130000"/>
              </a:lnSpc>
              <a:buSzPct val="100000"/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+mj-ea"/>
                <a:ea typeface="+mj-ea"/>
              </a:rPr>
              <a:t> 告警优化</a:t>
            </a:r>
            <a:endParaRPr kumimoji="1" lang="en-US" altLang="zh-CN" dirty="0">
              <a:latin typeface="+mj-ea"/>
              <a:ea typeface="+mj-ea"/>
            </a:endParaRPr>
          </a:p>
          <a:p>
            <a:pPr marL="571500" lvl="1" indent="-285750" fontAlgn="ctr">
              <a:lnSpc>
                <a:spcPct val="130000"/>
              </a:lnSpc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j-ea"/>
                <a:ea typeface="+mj-ea"/>
              </a:rPr>
              <a:t> </a:t>
            </a:r>
            <a:r>
              <a:rPr kumimoji="1" lang="en-US" altLang="zh-CN" dirty="0" err="1">
                <a:latin typeface="+mj-ea"/>
                <a:ea typeface="+mj-ea"/>
              </a:rPr>
              <a:t>配置管理</a:t>
            </a:r>
            <a:endParaRPr kumimoji="1" lang="en-US" altLang="zh-CN" dirty="0">
              <a:latin typeface="+mj-ea"/>
              <a:ea typeface="+mj-ea"/>
            </a:endParaRPr>
          </a:p>
          <a:p>
            <a:pPr marL="571500" lvl="1" indent="-285750" fontAlgn="ctr">
              <a:lnSpc>
                <a:spcPct val="130000"/>
              </a:lnSpc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j-ea"/>
                <a:ea typeface="+mj-ea"/>
              </a:rPr>
              <a:t> </a:t>
            </a:r>
            <a:r>
              <a:rPr kumimoji="1" lang="en-US" altLang="zh-CN" dirty="0" err="1">
                <a:latin typeface="+mj-ea"/>
                <a:ea typeface="+mj-ea"/>
              </a:rPr>
              <a:t>权限控制</a:t>
            </a:r>
            <a:endParaRPr kumimoji="1" lang="en-US" altLang="zh-CN" dirty="0">
              <a:latin typeface="+mj-ea"/>
              <a:ea typeface="+mj-ea"/>
            </a:endParaRPr>
          </a:p>
          <a:p>
            <a:pPr marL="571500" lvl="1" indent="-285750" fontAlgn="ctr">
              <a:lnSpc>
                <a:spcPct val="130000"/>
              </a:lnSpc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+mj-ea"/>
                <a:ea typeface="+mj-ea"/>
              </a:rPr>
              <a:t> </a:t>
            </a:r>
            <a:r>
              <a:rPr kumimoji="1" lang="en-US" altLang="zh-CN" dirty="0" err="1">
                <a:latin typeface="+mj-ea"/>
                <a:ea typeface="+mj-ea"/>
              </a:rPr>
              <a:t>运行数据归档</a:t>
            </a:r>
            <a:endParaRPr kumimoji="1" lang="zh-CN" altLang="en-US" dirty="0">
              <a:latin typeface="+mj-ea"/>
              <a:ea typeface="+mj-ea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824D8FC-982A-804B-B184-03E11C598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5417" y="1584846"/>
            <a:ext cx="9110473" cy="3547121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9000"/>
              </a:prstClr>
            </a:outerShdw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B70F65E-FA22-154D-911A-9DDCFBDE8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526" y="2480669"/>
            <a:ext cx="9110474" cy="4089834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9000"/>
              </a:prst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7117BA8-96C5-104E-8A4E-89C65D290F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1526" y="3166720"/>
            <a:ext cx="5163988" cy="3296439"/>
          </a:xfrm>
          <a:prstGeom prst="roundRect">
            <a:avLst>
              <a:gd name="adj" fmla="val 4411"/>
            </a:avLst>
          </a:prstGeom>
          <a:effectLst>
            <a:outerShdw blurRad="266700" dist="38100" dir="5400000" algn="t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9787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0212" y="280115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 err="1">
                <a:latin typeface="+mj-ea"/>
              </a:rPr>
              <a:t>DolphinScheduler</a:t>
            </a:r>
            <a:r>
              <a:rPr lang="zh-CN" altLang="en-US" sz="2800" dirty="0">
                <a:latin typeface="+mj-ea"/>
              </a:rPr>
              <a:t> 在</a:t>
            </a:r>
            <a:r>
              <a:rPr kumimoji="1" lang="zh-CN" altLang="en-US" sz="2800" dirty="0">
                <a:latin typeface="+mj-ea"/>
              </a:rPr>
              <a:t>奇安信</a:t>
            </a:r>
            <a:r>
              <a:rPr lang="zh-CN" altLang="en-US" sz="2800" dirty="0">
                <a:latin typeface="+mj-ea"/>
              </a:rPr>
              <a:t>的应用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103" name="Oval 136">
            <a:extLst>
              <a:ext uri="{FF2B5EF4-FFF2-40B4-BE49-F238E27FC236}">
                <a16:creationId xmlns:a16="http://schemas.microsoft.com/office/drawing/2014/main" id="{89DBA059-F9CB-1641-BE69-9D3CDDE369F8}"/>
              </a:ext>
            </a:extLst>
          </p:cNvPr>
          <p:cNvSpPr>
            <a:spLocks noChangeArrowheads="1"/>
          </p:cNvSpPr>
          <p:nvPr/>
        </p:nvSpPr>
        <p:spPr bwMode="auto">
          <a:xfrm rot="183110">
            <a:off x="8617888" y="6167055"/>
            <a:ext cx="67421" cy="6219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3712147-9186-1245-95DB-A5AF3A4AA791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50F4DF1-1FE8-E04D-8C03-3A5A91FBC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0734" y="3316818"/>
            <a:ext cx="5063378" cy="3269966"/>
          </a:xfrm>
          <a:prstGeom prst="rect">
            <a:avLst/>
          </a:prstGeom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2E9C4C83-40FB-7D46-8C65-E62C0C91CA72}"/>
              </a:ext>
            </a:extLst>
          </p:cNvPr>
          <p:cNvGrpSpPr/>
          <p:nvPr/>
        </p:nvGrpSpPr>
        <p:grpSpPr>
          <a:xfrm>
            <a:off x="106931" y="1446910"/>
            <a:ext cx="7486943" cy="3964180"/>
            <a:chOff x="1904206" y="915152"/>
            <a:chExt cx="9338275" cy="4823661"/>
          </a:xfrm>
        </p:grpSpPr>
        <p:sp>
          <p:nvSpPr>
            <p:cNvPr id="14" name="Freeform 123@|5FFC:0|FBC:0|LFC:16777215|LBC:16777215">
              <a:extLst>
                <a:ext uri="{FF2B5EF4-FFF2-40B4-BE49-F238E27FC236}">
                  <a16:creationId xmlns:a16="http://schemas.microsoft.com/office/drawing/2014/main" id="{3F814DA1-6512-0F46-815D-9398E6812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9900" y="5353050"/>
              <a:ext cx="1014413" cy="130175"/>
            </a:xfrm>
            <a:custGeom>
              <a:avLst/>
              <a:gdLst>
                <a:gd name="T0" fmla="*/ 2147483647 w 163"/>
                <a:gd name="T1" fmla="*/ 2147483647 h 21"/>
                <a:gd name="T2" fmla="*/ 2147483647 w 163"/>
                <a:gd name="T3" fmla="*/ 2147483647 h 21"/>
                <a:gd name="T4" fmla="*/ 2147483647 w 163"/>
                <a:gd name="T5" fmla="*/ 2147483647 h 21"/>
                <a:gd name="T6" fmla="*/ 0 w 163"/>
                <a:gd name="T7" fmla="*/ 2147483647 h 21"/>
                <a:gd name="T8" fmla="*/ 2147483647 w 163"/>
                <a:gd name="T9" fmla="*/ 0 h 21"/>
                <a:gd name="T10" fmla="*/ 2147483647 w 163"/>
                <a:gd name="T11" fmla="*/ 0 h 21"/>
                <a:gd name="T12" fmla="*/ 2147483647 w 163"/>
                <a:gd name="T13" fmla="*/ 2147483647 h 2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3" h="21">
                  <a:moveTo>
                    <a:pt x="163" y="11"/>
                  </a:moveTo>
                  <a:cubicBezTo>
                    <a:pt x="163" y="16"/>
                    <a:pt x="158" y="21"/>
                    <a:pt x="153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5" y="21"/>
                    <a:pt x="0" y="16"/>
                    <a:pt x="0" y="11"/>
                  </a:cubicBezTo>
                  <a:cubicBezTo>
                    <a:pt x="0" y="5"/>
                    <a:pt x="5" y="0"/>
                    <a:pt x="10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8" y="0"/>
                    <a:pt x="163" y="5"/>
                    <a:pt x="163" y="11"/>
                  </a:cubicBezTo>
                  <a:close/>
                </a:path>
              </a:pathLst>
            </a:custGeom>
            <a:solidFill>
              <a:srgbClr val="C1C7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20" tIns="60960" rIns="121920" bIns="60960"/>
            <a:lstStyle/>
            <a:p>
              <a:endParaRPr lang="zh-CN" altLang="en-US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  <p:sp>
          <p:nvSpPr>
            <p:cNvPr id="15" name="Freeform 124@|5FFC:0|FBC:0|LFC:16777215|LBC:16777215">
              <a:extLst>
                <a:ext uri="{FF2B5EF4-FFF2-40B4-BE49-F238E27FC236}">
                  <a16:creationId xmlns:a16="http://schemas.microsoft.com/office/drawing/2014/main" id="{00F2C8F4-BEBD-9F4D-8F12-BBC08F091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9900" y="5170488"/>
              <a:ext cx="1014413" cy="131762"/>
            </a:xfrm>
            <a:custGeom>
              <a:avLst/>
              <a:gdLst>
                <a:gd name="T0" fmla="*/ 2147483647 w 163"/>
                <a:gd name="T1" fmla="*/ 2147483647 h 21"/>
                <a:gd name="T2" fmla="*/ 2147483647 w 163"/>
                <a:gd name="T3" fmla="*/ 2147483647 h 21"/>
                <a:gd name="T4" fmla="*/ 2147483647 w 163"/>
                <a:gd name="T5" fmla="*/ 2147483647 h 21"/>
                <a:gd name="T6" fmla="*/ 0 w 163"/>
                <a:gd name="T7" fmla="*/ 2147483647 h 21"/>
                <a:gd name="T8" fmla="*/ 2147483647 w 163"/>
                <a:gd name="T9" fmla="*/ 0 h 21"/>
                <a:gd name="T10" fmla="*/ 2147483647 w 163"/>
                <a:gd name="T11" fmla="*/ 0 h 21"/>
                <a:gd name="T12" fmla="*/ 2147483647 w 163"/>
                <a:gd name="T13" fmla="*/ 2147483647 h 2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3" h="21">
                  <a:moveTo>
                    <a:pt x="163" y="11"/>
                  </a:moveTo>
                  <a:cubicBezTo>
                    <a:pt x="163" y="16"/>
                    <a:pt x="158" y="21"/>
                    <a:pt x="153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5" y="21"/>
                    <a:pt x="0" y="16"/>
                    <a:pt x="0" y="11"/>
                  </a:cubicBezTo>
                  <a:cubicBezTo>
                    <a:pt x="0" y="5"/>
                    <a:pt x="5" y="0"/>
                    <a:pt x="10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8" y="0"/>
                    <a:pt x="163" y="5"/>
                    <a:pt x="163" y="11"/>
                  </a:cubicBezTo>
                  <a:close/>
                </a:path>
              </a:pathLst>
            </a:custGeom>
            <a:solidFill>
              <a:srgbClr val="C1C7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20" tIns="60960" rIns="121920" bIns="60960"/>
            <a:lstStyle/>
            <a:p>
              <a:endParaRPr lang="zh-CN" altLang="en-US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  <p:sp>
          <p:nvSpPr>
            <p:cNvPr id="16" name="Freeform 125@|5FFC:0|FBC:0|LFC:16777215|LBC:16777215">
              <a:extLst>
                <a:ext uri="{FF2B5EF4-FFF2-40B4-BE49-F238E27FC236}">
                  <a16:creationId xmlns:a16="http://schemas.microsoft.com/office/drawing/2014/main" id="{0CBFBCB3-6133-C245-9109-93E3E00AAF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7213" y="5537200"/>
              <a:ext cx="803275" cy="201613"/>
            </a:xfrm>
            <a:custGeom>
              <a:avLst/>
              <a:gdLst>
                <a:gd name="T0" fmla="*/ 0 w 129"/>
                <a:gd name="T1" fmla="*/ 0 h 32"/>
                <a:gd name="T2" fmla="*/ 2147483647 w 129"/>
                <a:gd name="T3" fmla="*/ 0 h 32"/>
                <a:gd name="T4" fmla="*/ 2147483647 w 129"/>
                <a:gd name="T5" fmla="*/ 2147483647 h 32"/>
                <a:gd name="T6" fmla="*/ 0 w 129"/>
                <a:gd name="T7" fmla="*/ 0 h 3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29" h="32">
                  <a:moveTo>
                    <a:pt x="0" y="0"/>
                  </a:move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0" y="32"/>
                    <a:pt x="63" y="30"/>
                  </a:cubicBezTo>
                  <a:cubicBezTo>
                    <a:pt x="17" y="2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1C7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20" tIns="60960" rIns="121920" bIns="60960"/>
            <a:lstStyle/>
            <a:p>
              <a:endParaRPr lang="zh-CN" altLang="en-US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  <p:sp>
          <p:nvSpPr>
            <p:cNvPr id="17" name="Freeform 237@|5FFC:0|FBC:0|LFC:16777215|LBC:16777215">
              <a:extLst>
                <a:ext uri="{FF2B5EF4-FFF2-40B4-BE49-F238E27FC236}">
                  <a16:creationId xmlns:a16="http://schemas.microsoft.com/office/drawing/2014/main" id="{D4770CB3-0410-B64D-9C03-AA89152D9F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99038" y="2593975"/>
              <a:ext cx="2116137" cy="2497138"/>
            </a:xfrm>
            <a:custGeom>
              <a:avLst/>
              <a:gdLst>
                <a:gd name="T0" fmla="*/ 2147483647 w 341"/>
                <a:gd name="T1" fmla="*/ 0 h 401"/>
                <a:gd name="T2" fmla="*/ 2147483647 w 341"/>
                <a:gd name="T3" fmla="*/ 0 h 401"/>
                <a:gd name="T4" fmla="*/ 2147483647 w 341"/>
                <a:gd name="T5" fmla="*/ 2147483647 h 401"/>
                <a:gd name="T6" fmla="*/ 2147483647 w 341"/>
                <a:gd name="T7" fmla="*/ 2147483647 h 401"/>
                <a:gd name="T8" fmla="*/ 2147483647 w 341"/>
                <a:gd name="T9" fmla="*/ 2147483647 h 401"/>
                <a:gd name="T10" fmla="*/ 2147483647 w 341"/>
                <a:gd name="T11" fmla="*/ 2147483647 h 401"/>
                <a:gd name="T12" fmla="*/ 2147483647 w 341"/>
                <a:gd name="T13" fmla="*/ 2147483647 h 401"/>
                <a:gd name="T14" fmla="*/ 2147483647 w 341"/>
                <a:gd name="T15" fmla="*/ 2147483647 h 401"/>
                <a:gd name="T16" fmla="*/ 2147483647 w 341"/>
                <a:gd name="T17" fmla="*/ 2147483647 h 401"/>
                <a:gd name="T18" fmla="*/ 2147483647 w 341"/>
                <a:gd name="T19" fmla="*/ 2147483647 h 401"/>
                <a:gd name="T20" fmla="*/ 2147483647 w 341"/>
                <a:gd name="T21" fmla="*/ 2147483647 h 401"/>
                <a:gd name="T22" fmla="*/ 2147483647 w 341"/>
                <a:gd name="T23" fmla="*/ 2147483647 h 401"/>
                <a:gd name="T24" fmla="*/ 2147483647 w 341"/>
                <a:gd name="T25" fmla="*/ 0 h 401"/>
                <a:gd name="T26" fmla="*/ 2147483647 w 341"/>
                <a:gd name="T27" fmla="*/ 2147483647 h 401"/>
                <a:gd name="T28" fmla="*/ 2147483647 w 341"/>
                <a:gd name="T29" fmla="*/ 2147483647 h 401"/>
                <a:gd name="T30" fmla="*/ 2147483647 w 341"/>
                <a:gd name="T31" fmla="*/ 2147483647 h 401"/>
                <a:gd name="T32" fmla="*/ 2147483647 w 341"/>
                <a:gd name="T33" fmla="*/ 2147483647 h 401"/>
                <a:gd name="T34" fmla="*/ 2147483647 w 341"/>
                <a:gd name="T35" fmla="*/ 2147483647 h 401"/>
                <a:gd name="T36" fmla="*/ 2147483647 w 341"/>
                <a:gd name="T37" fmla="*/ 2147483647 h 401"/>
                <a:gd name="T38" fmla="*/ 2147483647 w 341"/>
                <a:gd name="T39" fmla="*/ 2147483647 h 401"/>
                <a:gd name="T40" fmla="*/ 2147483647 w 341"/>
                <a:gd name="T41" fmla="*/ 2147483647 h 401"/>
                <a:gd name="T42" fmla="*/ 2147483647 w 341"/>
                <a:gd name="T43" fmla="*/ 2147483647 h 401"/>
                <a:gd name="T44" fmla="*/ 2147483647 w 341"/>
                <a:gd name="T45" fmla="*/ 2147483647 h 401"/>
                <a:gd name="T46" fmla="*/ 2147483647 w 341"/>
                <a:gd name="T47" fmla="*/ 2147483647 h 401"/>
                <a:gd name="T48" fmla="*/ 2147483647 w 341"/>
                <a:gd name="T49" fmla="*/ 2147483647 h 401"/>
                <a:gd name="T50" fmla="*/ 2147483647 w 341"/>
                <a:gd name="T51" fmla="*/ 2147483647 h 401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341" h="401">
                  <a:moveTo>
                    <a:pt x="175" y="0"/>
                  </a:moveTo>
                  <a:cubicBezTo>
                    <a:pt x="167" y="0"/>
                    <a:pt x="167" y="0"/>
                    <a:pt x="167" y="0"/>
                  </a:cubicBezTo>
                  <a:cubicBezTo>
                    <a:pt x="61" y="7"/>
                    <a:pt x="0" y="83"/>
                    <a:pt x="6" y="165"/>
                  </a:cubicBezTo>
                  <a:cubicBezTo>
                    <a:pt x="12" y="254"/>
                    <a:pt x="61" y="264"/>
                    <a:pt x="67" y="318"/>
                  </a:cubicBezTo>
                  <a:cubicBezTo>
                    <a:pt x="73" y="372"/>
                    <a:pt x="90" y="396"/>
                    <a:pt x="90" y="396"/>
                  </a:cubicBezTo>
                  <a:cubicBezTo>
                    <a:pt x="90" y="396"/>
                    <a:pt x="90" y="396"/>
                    <a:pt x="90" y="396"/>
                  </a:cubicBezTo>
                  <a:cubicBezTo>
                    <a:pt x="92" y="399"/>
                    <a:pt x="96" y="401"/>
                    <a:pt x="99" y="401"/>
                  </a:cubicBezTo>
                  <a:cubicBezTo>
                    <a:pt x="242" y="401"/>
                    <a:pt x="242" y="401"/>
                    <a:pt x="242" y="401"/>
                  </a:cubicBezTo>
                  <a:cubicBezTo>
                    <a:pt x="245" y="401"/>
                    <a:pt x="249" y="399"/>
                    <a:pt x="251" y="396"/>
                  </a:cubicBezTo>
                  <a:cubicBezTo>
                    <a:pt x="251" y="396"/>
                    <a:pt x="251" y="396"/>
                    <a:pt x="251" y="396"/>
                  </a:cubicBezTo>
                  <a:cubicBezTo>
                    <a:pt x="251" y="396"/>
                    <a:pt x="268" y="372"/>
                    <a:pt x="274" y="318"/>
                  </a:cubicBezTo>
                  <a:cubicBezTo>
                    <a:pt x="280" y="264"/>
                    <a:pt x="330" y="254"/>
                    <a:pt x="336" y="165"/>
                  </a:cubicBezTo>
                  <a:cubicBezTo>
                    <a:pt x="341" y="83"/>
                    <a:pt x="280" y="7"/>
                    <a:pt x="175" y="0"/>
                  </a:cubicBezTo>
                  <a:close/>
                  <a:moveTo>
                    <a:pt x="295" y="166"/>
                  </a:moveTo>
                  <a:cubicBezTo>
                    <a:pt x="290" y="234"/>
                    <a:pt x="253" y="241"/>
                    <a:pt x="249" y="282"/>
                  </a:cubicBezTo>
                  <a:cubicBezTo>
                    <a:pt x="244" y="322"/>
                    <a:pt x="231" y="352"/>
                    <a:pt x="231" y="352"/>
                  </a:cubicBezTo>
                  <a:cubicBezTo>
                    <a:pt x="231" y="352"/>
                    <a:pt x="231" y="352"/>
                    <a:pt x="231" y="352"/>
                  </a:cubicBezTo>
                  <a:cubicBezTo>
                    <a:pt x="229" y="354"/>
                    <a:pt x="227" y="356"/>
                    <a:pt x="224" y="356"/>
                  </a:cubicBezTo>
                  <a:cubicBezTo>
                    <a:pt x="117" y="356"/>
                    <a:pt x="117" y="356"/>
                    <a:pt x="117" y="356"/>
                  </a:cubicBezTo>
                  <a:cubicBezTo>
                    <a:pt x="114" y="356"/>
                    <a:pt x="112" y="354"/>
                    <a:pt x="110" y="352"/>
                  </a:cubicBezTo>
                  <a:cubicBezTo>
                    <a:pt x="110" y="352"/>
                    <a:pt x="110" y="352"/>
                    <a:pt x="110" y="352"/>
                  </a:cubicBezTo>
                  <a:cubicBezTo>
                    <a:pt x="110" y="352"/>
                    <a:pt x="98" y="322"/>
                    <a:pt x="93" y="282"/>
                  </a:cubicBezTo>
                  <a:cubicBezTo>
                    <a:pt x="89" y="241"/>
                    <a:pt x="51" y="234"/>
                    <a:pt x="47" y="166"/>
                  </a:cubicBezTo>
                  <a:cubicBezTo>
                    <a:pt x="43" y="105"/>
                    <a:pt x="89" y="48"/>
                    <a:pt x="168" y="4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253" y="48"/>
                    <a:pt x="299" y="105"/>
                    <a:pt x="295" y="166"/>
                  </a:cubicBezTo>
                  <a:close/>
                </a:path>
              </a:pathLst>
            </a:custGeom>
            <a:solidFill>
              <a:srgbClr val="C1C7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920" tIns="60960" rIns="121920" bIns="60960"/>
            <a:lstStyle/>
            <a:p>
              <a:endParaRPr lang="zh-CN" altLang="en-US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  <p:sp>
          <p:nvSpPr>
            <p:cNvPr id="18" name="Oval 287">
              <a:extLst>
                <a:ext uri="{FF2B5EF4-FFF2-40B4-BE49-F238E27FC236}">
                  <a16:creationId xmlns:a16="http://schemas.microsoft.com/office/drawing/2014/main" id="{1DAA43F4-3D37-784D-B2D8-A92513198A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8138" y="2824163"/>
              <a:ext cx="658812" cy="639762"/>
            </a:xfrm>
            <a:prstGeom prst="ellipse">
              <a:avLst/>
            </a:prstGeom>
            <a:solidFill>
              <a:srgbClr val="1C48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500">
                  <a:solidFill>
                    <a:schemeClr val="bg1"/>
                  </a:solidFill>
                  <a:latin typeface="Arial" charset="0"/>
                  <a:ea typeface="微软雅黑" charset="-122"/>
                  <a:sym typeface="Arial" charset="0"/>
                </a:rPr>
                <a:t>3</a:t>
              </a:r>
            </a:p>
          </p:txBody>
        </p:sp>
        <p:sp>
          <p:nvSpPr>
            <p:cNvPr id="19" name="Oval 291">
              <a:extLst>
                <a:ext uri="{FF2B5EF4-FFF2-40B4-BE49-F238E27FC236}">
                  <a16:creationId xmlns:a16="http://schemas.microsoft.com/office/drawing/2014/main" id="{6B662BED-6147-DF42-B22E-5571E87C14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94163" y="3746500"/>
              <a:ext cx="657225" cy="638175"/>
            </a:xfrm>
            <a:prstGeom prst="ellipse">
              <a:avLst/>
            </a:prstGeom>
            <a:solidFill>
              <a:srgbClr val="4886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500" dirty="0">
                  <a:solidFill>
                    <a:schemeClr val="bg1"/>
                  </a:solidFill>
                  <a:latin typeface="Arial" charset="0"/>
                  <a:ea typeface="微软雅黑" charset="-122"/>
                  <a:sym typeface="Arial" charset="0"/>
                </a:rPr>
                <a:t>2</a:t>
              </a:r>
            </a:p>
          </p:txBody>
        </p:sp>
        <p:sp>
          <p:nvSpPr>
            <p:cNvPr id="20" name="Oval 295">
              <a:extLst>
                <a:ext uri="{FF2B5EF4-FFF2-40B4-BE49-F238E27FC236}">
                  <a16:creationId xmlns:a16="http://schemas.microsoft.com/office/drawing/2014/main" id="{BBDB9F94-CBEE-1F4B-A8DA-217C7520AB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8338" y="4591050"/>
              <a:ext cx="657225" cy="639763"/>
            </a:xfrm>
            <a:prstGeom prst="ellipse">
              <a:avLst/>
            </a:prstGeom>
            <a:solidFill>
              <a:srgbClr val="1C48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500">
                  <a:solidFill>
                    <a:schemeClr val="bg1"/>
                  </a:solidFill>
                  <a:latin typeface="Arial" charset="0"/>
                  <a:ea typeface="微软雅黑" charset="-122"/>
                  <a:sym typeface="Arial" charset="0"/>
                </a:rPr>
                <a:t>1</a:t>
              </a:r>
            </a:p>
          </p:txBody>
        </p:sp>
        <p:sp>
          <p:nvSpPr>
            <p:cNvPr id="21" name="Oval 299">
              <a:extLst>
                <a:ext uri="{FF2B5EF4-FFF2-40B4-BE49-F238E27FC236}">
                  <a16:creationId xmlns:a16="http://schemas.microsoft.com/office/drawing/2014/main" id="{2F2DBADC-ED59-FF46-8FD6-E672677330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6238" y="2068513"/>
              <a:ext cx="658812" cy="638175"/>
            </a:xfrm>
            <a:prstGeom prst="ellipse">
              <a:avLst/>
            </a:prstGeom>
            <a:solidFill>
              <a:srgbClr val="4886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500" dirty="0">
                  <a:solidFill>
                    <a:schemeClr val="bg1"/>
                  </a:solidFill>
                  <a:latin typeface="Arial" charset="0"/>
                  <a:ea typeface="微软雅黑" charset="-122"/>
                  <a:sym typeface="Arial" charset="0"/>
                </a:rPr>
                <a:t>6</a:t>
              </a:r>
            </a:p>
          </p:txBody>
        </p:sp>
        <p:sp>
          <p:nvSpPr>
            <p:cNvPr id="22" name="Oval 303">
              <a:extLst>
                <a:ext uri="{FF2B5EF4-FFF2-40B4-BE49-F238E27FC236}">
                  <a16:creationId xmlns:a16="http://schemas.microsoft.com/office/drawing/2014/main" id="{E02771C2-777E-4747-812C-7845E0AEF6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5050" y="2824163"/>
              <a:ext cx="657225" cy="639762"/>
            </a:xfrm>
            <a:prstGeom prst="ellipse">
              <a:avLst/>
            </a:prstGeom>
            <a:solidFill>
              <a:srgbClr val="1C48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500" dirty="0">
                  <a:solidFill>
                    <a:schemeClr val="bg1"/>
                  </a:solidFill>
                  <a:latin typeface="Arial" charset="0"/>
                  <a:ea typeface="微软雅黑" charset="-122"/>
                  <a:sym typeface="Arial" charset="0"/>
                </a:rPr>
                <a:t>7</a:t>
              </a:r>
            </a:p>
          </p:txBody>
        </p:sp>
        <p:sp>
          <p:nvSpPr>
            <p:cNvPr id="23" name="Oval 307">
              <a:extLst>
                <a:ext uri="{FF2B5EF4-FFF2-40B4-BE49-F238E27FC236}">
                  <a16:creationId xmlns:a16="http://schemas.microsoft.com/office/drawing/2014/main" id="{56BF2ED9-DF43-0B4E-B4F8-BCC683FF4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6163" y="3746500"/>
              <a:ext cx="658812" cy="638175"/>
            </a:xfrm>
            <a:prstGeom prst="ellipse">
              <a:avLst/>
            </a:prstGeom>
            <a:solidFill>
              <a:srgbClr val="4886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500" dirty="0">
                  <a:solidFill>
                    <a:schemeClr val="bg1"/>
                  </a:solidFill>
                  <a:latin typeface="Arial" charset="0"/>
                  <a:ea typeface="微软雅黑" charset="-122"/>
                  <a:sym typeface="Arial" charset="0"/>
                </a:rPr>
                <a:t>8</a:t>
              </a:r>
            </a:p>
          </p:txBody>
        </p:sp>
        <p:sp>
          <p:nvSpPr>
            <p:cNvPr id="24" name="Oval 308">
              <a:extLst>
                <a:ext uri="{FF2B5EF4-FFF2-40B4-BE49-F238E27FC236}">
                  <a16:creationId xmlns:a16="http://schemas.microsoft.com/office/drawing/2014/main" id="{37F8ED88-E709-DF4A-9BF6-0D5997A6C5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5513" y="2070100"/>
              <a:ext cx="657225" cy="639763"/>
            </a:xfrm>
            <a:prstGeom prst="ellipse">
              <a:avLst/>
            </a:prstGeom>
            <a:solidFill>
              <a:srgbClr val="4886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bIns="121920" anchor="ctr"/>
            <a:lstStyle>
              <a:lvl1pPr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500" dirty="0">
                  <a:solidFill>
                    <a:schemeClr val="bg1"/>
                  </a:solidFill>
                  <a:latin typeface="Arial" charset="0"/>
                  <a:ea typeface="微软雅黑" charset="-122"/>
                  <a:sym typeface="Arial" charset="0"/>
                </a:rPr>
                <a:t>4</a:t>
              </a:r>
            </a:p>
          </p:txBody>
        </p:sp>
        <p:sp>
          <p:nvSpPr>
            <p:cNvPr id="25" name="Oval 309">
              <a:extLst>
                <a:ext uri="{FF2B5EF4-FFF2-40B4-BE49-F238E27FC236}">
                  <a16:creationId xmlns:a16="http://schemas.microsoft.com/office/drawing/2014/main" id="{48693F0E-0F99-FE43-872B-B743E62B62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7700" y="1801813"/>
              <a:ext cx="658813" cy="638175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500" dirty="0">
                  <a:solidFill>
                    <a:schemeClr val="bg1"/>
                  </a:solidFill>
                  <a:latin typeface="Arial" charset="0"/>
                  <a:ea typeface="微软雅黑" charset="-122"/>
                  <a:sym typeface="Arial" charset="0"/>
                </a:rPr>
                <a:t>5</a:t>
              </a:r>
            </a:p>
          </p:txBody>
        </p:sp>
        <p:sp>
          <p:nvSpPr>
            <p:cNvPr id="26" name="Oval 44">
              <a:extLst>
                <a:ext uri="{FF2B5EF4-FFF2-40B4-BE49-F238E27FC236}">
                  <a16:creationId xmlns:a16="http://schemas.microsoft.com/office/drawing/2014/main" id="{0522E99B-4CCD-F14C-9648-99A1AAE0B3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8650" y="4591050"/>
              <a:ext cx="658813" cy="639763"/>
            </a:xfrm>
            <a:prstGeom prst="ellipse">
              <a:avLst/>
            </a:prstGeom>
            <a:solidFill>
              <a:srgbClr val="1C48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500">
                  <a:solidFill>
                    <a:schemeClr val="bg1"/>
                  </a:solidFill>
                  <a:latin typeface="Arial" charset="0"/>
                  <a:ea typeface="微软雅黑" charset="-122"/>
                  <a:sym typeface="Arial" charset="0"/>
                </a:rPr>
                <a:t>9</a:t>
              </a:r>
            </a:p>
          </p:txBody>
        </p:sp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id="{9F2721B0-A71D-8743-B760-E064913F2A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57816" y="1773918"/>
              <a:ext cx="3384665" cy="508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>
                <a:lnSpc>
                  <a:spcPct val="200000"/>
                </a:lnSpc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</a:rPr>
                <a:t>资源文件的在线上传，管理</a:t>
              </a:r>
              <a:endParaRPr lang="en-US" altLang="zh-CN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28" name="TextBox 13">
              <a:extLst>
                <a:ext uri="{FF2B5EF4-FFF2-40B4-BE49-F238E27FC236}">
                  <a16:creationId xmlns:a16="http://schemas.microsoft.com/office/drawing/2014/main" id="{E16E553C-1E4D-FF4B-83FE-4F9FE8CB71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96225" y="2260600"/>
              <a:ext cx="2335213" cy="184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zh-CN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jar </a:t>
              </a:r>
              <a:r>
                <a:rPr lang="zh-CN" alt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包不怕丢</a:t>
              </a:r>
              <a:endParaRPr lang="en-US" altLang="zh-CN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29" name="TextBox 13">
              <a:extLst>
                <a:ext uri="{FF2B5EF4-FFF2-40B4-BE49-F238E27FC236}">
                  <a16:creationId xmlns:a16="http://schemas.microsoft.com/office/drawing/2014/main" id="{94170BDD-51BB-AF4A-970C-5C10269B72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3912" y="2647950"/>
              <a:ext cx="1952625" cy="4138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>
                <a:lnSpc>
                  <a:spcPct val="200000"/>
                </a:lnSpc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</a:rPr>
                <a:t>实现集群高可用</a:t>
              </a:r>
              <a:endParaRPr lang="en-US" altLang="zh-CN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30" name="TextBox 13">
              <a:extLst>
                <a:ext uri="{FF2B5EF4-FFF2-40B4-BE49-F238E27FC236}">
                  <a16:creationId xmlns:a16="http://schemas.microsoft.com/office/drawing/2014/main" id="{DE863F99-D55C-0843-9190-E783C8D53A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67724" y="3141245"/>
              <a:ext cx="2333625" cy="185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集群去中心化</a:t>
              </a:r>
              <a:endParaRPr lang="en-US" altLang="zh-CN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31" name="TextBox 13">
              <a:extLst>
                <a:ext uri="{FF2B5EF4-FFF2-40B4-BE49-F238E27FC236}">
                  <a16:creationId xmlns:a16="http://schemas.microsoft.com/office/drawing/2014/main" id="{8E60E24E-796E-5E48-B01B-F7623B49D2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3913" y="3795713"/>
              <a:ext cx="1952625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支持多租户</a:t>
              </a:r>
            </a:p>
          </p:txBody>
        </p:sp>
        <p:sp>
          <p:nvSpPr>
            <p:cNvPr id="32" name="TextBox 13">
              <a:extLst>
                <a:ext uri="{FF2B5EF4-FFF2-40B4-BE49-F238E27FC236}">
                  <a16:creationId xmlns:a16="http://schemas.microsoft.com/office/drawing/2014/main" id="{2397BEE6-E8D9-5B4C-9853-E4597B5B31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8675" y="4081463"/>
              <a:ext cx="2333625" cy="184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咱俩不能用一个账号</a:t>
              </a:r>
              <a:endParaRPr lang="en-US" altLang="zh-CN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33" name="TextBox 13@|17FFC:16777215|FBC:16777215|LFC:16777215|LBC:16777215">
              <a:extLst>
                <a:ext uri="{FF2B5EF4-FFF2-40B4-BE49-F238E27FC236}">
                  <a16:creationId xmlns:a16="http://schemas.microsoft.com/office/drawing/2014/main" id="{1EEDF53C-F796-A648-8B8D-39B57C9375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93050" y="4706938"/>
              <a:ext cx="1952625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权限管理</a:t>
              </a:r>
            </a:p>
          </p:txBody>
        </p:sp>
        <p:sp>
          <p:nvSpPr>
            <p:cNvPr id="34" name="TextBox 13@|17FFC:16777215|FBC:16777215|LFC:16777215|LBC:16777215">
              <a:extLst>
                <a:ext uri="{FF2B5EF4-FFF2-40B4-BE49-F238E27FC236}">
                  <a16:creationId xmlns:a16="http://schemas.microsoft.com/office/drawing/2014/main" id="{A2F70ADA-7002-AC46-9979-18A23EF798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96225" y="4992688"/>
              <a:ext cx="2335213" cy="184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我只能访问授权的项目和资源</a:t>
              </a:r>
              <a:endParaRPr lang="en-US" altLang="zh-CN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35" name="TextBox 13">
              <a:extLst>
                <a:ext uri="{FF2B5EF4-FFF2-40B4-BE49-F238E27FC236}">
                  <a16:creationId xmlns:a16="http://schemas.microsoft.com/office/drawing/2014/main" id="{733AE9B2-02E4-8547-9E10-9236FD3B25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93666" y="1925637"/>
              <a:ext cx="1952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</a:rPr>
                <a:t>各种复杂调度</a:t>
              </a:r>
              <a:endParaRPr lang="en-US" altLang="zh-CN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36" name="TextBox 13">
              <a:extLst>
                <a:ext uri="{FF2B5EF4-FFF2-40B4-BE49-F238E27FC236}">
                  <a16:creationId xmlns:a16="http://schemas.microsoft.com/office/drawing/2014/main" id="{2F5CAE47-4E47-FE47-A9E9-9A9EA80018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17763" y="2232025"/>
              <a:ext cx="2333625" cy="184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定时调度、依赖调度、手动调度</a:t>
              </a:r>
              <a:endParaRPr lang="en-US" altLang="zh-CN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37" name="TextBox 13">
              <a:extLst>
                <a:ext uri="{FF2B5EF4-FFF2-40B4-BE49-F238E27FC236}">
                  <a16:creationId xmlns:a16="http://schemas.microsoft.com/office/drawing/2014/main" id="{CB42C2F1-3B22-9C4C-BBE9-44EFA6962E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4206" y="2824002"/>
              <a:ext cx="1952625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</a:rPr>
                <a:t>丰富的任务类型</a:t>
              </a:r>
              <a:endParaRPr lang="en-US" altLang="zh-CN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38" name="TextBox 13">
              <a:extLst>
                <a:ext uri="{FF2B5EF4-FFF2-40B4-BE49-F238E27FC236}">
                  <a16:creationId xmlns:a16="http://schemas.microsoft.com/office/drawing/2014/main" id="{030836EE-0B99-7A42-B6E5-30084EF05D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92350" y="3795713"/>
              <a:ext cx="1952625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可视化</a:t>
              </a:r>
              <a:endParaRPr lang="en-US" altLang="zh-CN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39" name="TextBox 13@|17FFC:16777215|FBC:16777215|LFC:16777215|LBC:16777215">
              <a:extLst>
                <a:ext uri="{FF2B5EF4-FFF2-40B4-BE49-F238E27FC236}">
                  <a16:creationId xmlns:a16="http://schemas.microsoft.com/office/drawing/2014/main" id="{A5498DA5-ADCD-B146-AB57-94289A5A14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35288" y="4691063"/>
              <a:ext cx="1952625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分布式易扩展</a:t>
              </a:r>
              <a:endParaRPr lang="en-US" altLang="zh-CN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40" name="TextBox 13@|17FFC:16777215|FBC:16777215|LFC:16777215|LBC:16777215">
              <a:extLst>
                <a:ext uri="{FF2B5EF4-FFF2-40B4-BE49-F238E27FC236}">
                  <a16:creationId xmlns:a16="http://schemas.microsoft.com/office/drawing/2014/main" id="{2B708812-9B78-2149-8040-DC31421C3F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38463" y="4976813"/>
              <a:ext cx="2335212" cy="406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无单点问题</a:t>
              </a:r>
              <a:endParaRPr lang="en-US" altLang="zh-CN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  <a:p>
              <a:pPr eaLnBrk="1" hangingPunct="1"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资源不够了要扩容</a:t>
              </a:r>
              <a:endParaRPr lang="en-US" altLang="zh-CN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41" name="TextBox 13">
              <a:extLst>
                <a:ext uri="{FF2B5EF4-FFF2-40B4-BE49-F238E27FC236}">
                  <a16:creationId xmlns:a16="http://schemas.microsoft.com/office/drawing/2014/main" id="{A9F5D7CA-59AD-4644-B44C-2FD4063ED7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13731" y="3098640"/>
              <a:ext cx="2333625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en-US" altLang="zh-CN" sz="1400" b="1" dirty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spark shell MR HIVE</a:t>
              </a:r>
              <a:r>
                <a:rPr kumimoji="1" lang="zh-CN" altLang="en-US" sz="1400" b="1" dirty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 </a:t>
              </a:r>
              <a:r>
                <a:rPr kumimoji="1" lang="en-US" altLang="zh-CN" sz="1400" b="1" dirty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python…</a:t>
              </a:r>
              <a:endParaRPr lang="en-US" altLang="zh-CN" sz="1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42" name="TextBox 13">
              <a:extLst>
                <a:ext uri="{FF2B5EF4-FFF2-40B4-BE49-F238E27FC236}">
                  <a16:creationId xmlns:a16="http://schemas.microsoft.com/office/drawing/2014/main" id="{E7D20F3C-3FF4-3143-9FAA-C4A5E166F4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1875" y="4068763"/>
              <a:ext cx="2333625" cy="184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拖拽生成 </a:t>
              </a:r>
              <a:r>
                <a:rPr lang="en-US" altLang="zh-CN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DAG</a:t>
              </a:r>
            </a:p>
          </p:txBody>
        </p:sp>
        <p:sp>
          <p:nvSpPr>
            <p:cNvPr id="43" name="TextBox 13">
              <a:extLst>
                <a:ext uri="{FF2B5EF4-FFF2-40B4-BE49-F238E27FC236}">
                  <a16:creationId xmlns:a16="http://schemas.microsoft.com/office/drawing/2014/main" id="{BC7D8AE9-5032-EC4A-8433-637CE95BDC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49875" y="3535363"/>
              <a:ext cx="1373188" cy="3745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2000" b="1" dirty="0">
                  <a:solidFill>
                    <a:srgbClr val="06ACFF"/>
                  </a:solidFill>
                  <a:latin typeface="Arial" charset="0"/>
                  <a:ea typeface="微软雅黑" charset="-122"/>
                  <a:sym typeface="Arial" charset="0"/>
                </a:rPr>
                <a:t>工作流</a:t>
              </a:r>
              <a:endParaRPr lang="en-US" altLang="zh-CN" sz="2000" b="1" dirty="0">
                <a:solidFill>
                  <a:srgbClr val="06ACFF"/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  <p:sp>
          <p:nvSpPr>
            <p:cNvPr id="44" name="TextBox 13">
              <a:extLst>
                <a:ext uri="{FF2B5EF4-FFF2-40B4-BE49-F238E27FC236}">
                  <a16:creationId xmlns:a16="http://schemas.microsoft.com/office/drawing/2014/main" id="{34009327-4BBB-0942-88E2-C738147320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00461" y="915152"/>
              <a:ext cx="2336800" cy="4194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>
                <a:lnSpc>
                  <a:spcPct val="200000"/>
                </a:lnSpc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</a:rPr>
                <a:t>任务失败重试</a:t>
              </a:r>
              <a:r>
                <a:rPr lang="en-US" altLang="zh-CN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</a:rPr>
                <a:t>/</a:t>
              </a:r>
              <a:r>
                <a:rPr lang="zh-CN" altLang="en-US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</a:rPr>
                <a:t>告警</a:t>
              </a:r>
              <a:endParaRPr lang="en-US" altLang="zh-CN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</a:endParaRPr>
            </a:p>
          </p:txBody>
        </p:sp>
        <p:sp>
          <p:nvSpPr>
            <p:cNvPr id="45" name="TextBox 13">
              <a:extLst>
                <a:ext uri="{FF2B5EF4-FFF2-40B4-BE49-F238E27FC236}">
                  <a16:creationId xmlns:a16="http://schemas.microsoft.com/office/drawing/2014/main" id="{655E1A37-6486-D444-B3A0-AFE0D83740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19700" y="1384301"/>
              <a:ext cx="233362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rial" charset="0"/>
                  <a:ea typeface="微软雅黑" charset="-122"/>
                  <a:sym typeface="Arial" charset="0"/>
                </a:rPr>
                <a:t>你想重试几次 每次间隔多久 失败要不要发邮件告诉你？</a:t>
              </a:r>
              <a:endParaRPr lang="en-US" altLang="zh-CN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Arial" charset="0"/>
                <a:ea typeface="微软雅黑" charset="-122"/>
                <a:sym typeface="Arial" charset="0"/>
              </a:endParaRP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C604162C-375F-C041-AFCA-7DEA81C4D7F6}"/>
              </a:ext>
            </a:extLst>
          </p:cNvPr>
          <p:cNvSpPr txBox="1"/>
          <p:nvPr/>
        </p:nvSpPr>
        <p:spPr>
          <a:xfrm>
            <a:off x="1946239" y="5634589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>
                <a:solidFill>
                  <a:srgbClr val="06ACFF"/>
                </a:solidFill>
                <a:latin typeface="+mj-ea"/>
                <a:ea typeface="+mj-ea"/>
              </a:rPr>
              <a:t>Why</a:t>
            </a:r>
            <a:r>
              <a:rPr kumimoji="1" lang="zh-CN" altLang="en-US" sz="2000" b="1" dirty="0">
                <a:solidFill>
                  <a:srgbClr val="06ACFF"/>
                </a:solidFill>
                <a:latin typeface="+mj-ea"/>
                <a:ea typeface="+mj-ea"/>
              </a:rPr>
              <a:t> </a:t>
            </a:r>
            <a:r>
              <a:rPr kumimoji="1" lang="en-US" altLang="zh-CN" sz="2000" b="1" dirty="0" err="1">
                <a:solidFill>
                  <a:srgbClr val="06ACFF"/>
                </a:solidFill>
                <a:latin typeface="+mj-ea"/>
                <a:ea typeface="+mj-ea"/>
              </a:rPr>
              <a:t>DolphinScheduler</a:t>
            </a:r>
            <a:r>
              <a:rPr kumimoji="1" lang="zh-CN" altLang="en-US" sz="2000" b="1" dirty="0">
                <a:solidFill>
                  <a:srgbClr val="06ACFF"/>
                </a:solidFill>
                <a:latin typeface="+mj-ea"/>
                <a:ea typeface="+mj-ea"/>
              </a:rPr>
              <a:t> ？</a:t>
            </a:r>
          </a:p>
        </p:txBody>
      </p:sp>
    </p:spTree>
    <p:extLst>
      <p:ext uri="{BB962C8B-B14F-4D97-AF65-F5344CB8AC3E}">
        <p14:creationId xmlns:p14="http://schemas.microsoft.com/office/powerpoint/2010/main" val="28383117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3361"/>
          <p:cNvSpPr txBox="1">
            <a:spLocks noChangeArrowheads="1"/>
          </p:cNvSpPr>
          <p:nvPr/>
        </p:nvSpPr>
        <p:spPr bwMode="auto">
          <a:xfrm>
            <a:off x="5544820" y="1882140"/>
            <a:ext cx="1102995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 dirty="0">
                <a:latin typeface="Impact" panose="020B0806030902050204" pitchFamily="34" charset="0"/>
              </a:rPr>
              <a:t>03</a:t>
            </a:r>
          </a:p>
        </p:txBody>
      </p:sp>
      <p:sp>
        <p:nvSpPr>
          <p:cNvPr id="22" name="文本框 770"/>
          <p:cNvSpPr txBox="1">
            <a:spLocks noChangeArrowheads="1"/>
          </p:cNvSpPr>
          <p:nvPr/>
        </p:nvSpPr>
        <p:spPr bwMode="auto">
          <a:xfrm>
            <a:off x="2226310" y="2988945"/>
            <a:ext cx="7740650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1.3.3</a:t>
            </a:r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新版发布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47700" y="299320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 sz="2800" dirty="0">
                <a:latin typeface="+mj-ea"/>
              </a:rPr>
              <a:t>1.3.3</a:t>
            </a:r>
            <a:r>
              <a:rPr kumimoji="1" lang="zh-CN" altLang="en-US" sz="2800" dirty="0">
                <a:latin typeface="+mj-ea"/>
              </a:rPr>
              <a:t> 重要修复</a:t>
            </a:r>
            <a:endParaRPr kumimoji="1" sz="2800" dirty="0">
              <a:latin typeface="+mj-ea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3923369-A783-7047-AAD3-065496689E38}"/>
              </a:ext>
            </a:extLst>
          </p:cNvPr>
          <p:cNvSpPr/>
          <p:nvPr/>
        </p:nvSpPr>
        <p:spPr>
          <a:xfrm>
            <a:off x="695400" y="4581128"/>
            <a:ext cx="117126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[worker]</a:t>
            </a:r>
            <a:r>
              <a:rPr lang="zh-CN" altLang="en-US" dirty="0">
                <a:latin typeface="+mj-ea"/>
                <a:ea typeface="+mj-ea"/>
              </a:rPr>
              <a:t> 由于已完成任务执行但未释放文件句柄，因此将打开太多文件。</a:t>
            </a:r>
            <a:endParaRPr lang="en-US" altLang="zh-CN" dirty="0">
              <a:latin typeface="+mj-ea"/>
              <a:ea typeface="+mj-ea"/>
            </a:endParaRPr>
          </a:p>
          <a:p>
            <a:r>
              <a:rPr lang="en-US" altLang="zh-CN" dirty="0">
                <a:latin typeface="+mj-ea"/>
                <a:ea typeface="+mj-ea"/>
              </a:rPr>
              <a:t>[</a:t>
            </a:r>
            <a:r>
              <a:rPr lang="en-US" altLang="zh-CN" dirty="0" err="1">
                <a:latin typeface="+mj-ea"/>
                <a:ea typeface="+mj-ea"/>
              </a:rPr>
              <a:t>api</a:t>
            </a:r>
            <a:r>
              <a:rPr lang="en-US" altLang="zh-CN" dirty="0">
                <a:latin typeface="+mj-ea"/>
                <a:ea typeface="+mj-ea"/>
              </a:rPr>
              <a:t>]</a:t>
            </a:r>
            <a:r>
              <a:rPr lang="zh-CN" altLang="en-US" dirty="0">
                <a:latin typeface="+mj-ea"/>
                <a:ea typeface="+mj-ea"/>
              </a:rPr>
              <a:t> 删除流程实例级联删除任务日志时，</a:t>
            </a:r>
            <a:r>
              <a:rPr lang="en-US" altLang="zh-CN" dirty="0">
                <a:latin typeface="+mj-ea"/>
                <a:ea typeface="+mj-ea"/>
              </a:rPr>
              <a:t>log</a:t>
            </a:r>
            <a:r>
              <a:rPr lang="zh-CN" altLang="en-US" dirty="0">
                <a:latin typeface="+mj-ea"/>
                <a:ea typeface="+mj-ea"/>
              </a:rPr>
              <a:t> </a:t>
            </a:r>
            <a:r>
              <a:rPr lang="en-US" altLang="zh-CN" dirty="0">
                <a:latin typeface="+mj-ea"/>
                <a:ea typeface="+mj-ea"/>
              </a:rPr>
              <a:t>client</a:t>
            </a:r>
            <a:r>
              <a:rPr lang="zh-CN" altLang="en-US" dirty="0">
                <a:latin typeface="+mj-ea"/>
                <a:ea typeface="+mj-ea"/>
              </a:rPr>
              <a:t> 没有 </a:t>
            </a:r>
            <a:r>
              <a:rPr lang="en-US" altLang="zh-CN" dirty="0">
                <a:latin typeface="+mj-ea"/>
                <a:ea typeface="+mj-ea"/>
              </a:rPr>
              <a:t>close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6AD541E-0FD5-2A46-80AF-312EB28792BD}"/>
              </a:ext>
            </a:extLst>
          </p:cNvPr>
          <p:cNvSpPr txBox="1"/>
          <p:nvPr/>
        </p:nvSpPr>
        <p:spPr>
          <a:xfrm>
            <a:off x="695400" y="976243"/>
            <a:ext cx="3745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latin typeface="+mj-ea"/>
                <a:ea typeface="+mj-ea"/>
              </a:rPr>
              <a:t>现象：</a:t>
            </a:r>
            <a:r>
              <a:rPr kumimoji="1" lang="en-US" altLang="zh-CN" dirty="0">
                <a:latin typeface="+mj-ea"/>
                <a:ea typeface="+mj-ea"/>
              </a:rPr>
              <a:t>Too</a:t>
            </a:r>
            <a:r>
              <a:rPr kumimoji="1" lang="zh-CN" altLang="en-US" dirty="0">
                <a:latin typeface="+mj-ea"/>
                <a:ea typeface="+mj-ea"/>
              </a:rPr>
              <a:t> </a:t>
            </a:r>
            <a:r>
              <a:rPr kumimoji="1" lang="en-US" altLang="zh-CN" dirty="0">
                <a:latin typeface="+mj-ea"/>
                <a:ea typeface="+mj-ea"/>
              </a:rPr>
              <a:t>many</a:t>
            </a:r>
            <a:r>
              <a:rPr kumimoji="1" lang="zh-CN" altLang="en-US" dirty="0">
                <a:latin typeface="+mj-ea"/>
                <a:ea typeface="+mj-ea"/>
              </a:rPr>
              <a:t> </a:t>
            </a:r>
            <a:r>
              <a:rPr kumimoji="1" lang="en-US" altLang="zh-CN" dirty="0">
                <a:latin typeface="+mj-ea"/>
                <a:ea typeface="+mj-ea"/>
              </a:rPr>
              <a:t>open</a:t>
            </a:r>
            <a:r>
              <a:rPr kumimoji="1" lang="zh-CN" altLang="en-US" dirty="0">
                <a:latin typeface="+mj-ea"/>
                <a:ea typeface="+mj-ea"/>
              </a:rPr>
              <a:t> </a:t>
            </a:r>
            <a:r>
              <a:rPr kumimoji="1" lang="en-US" altLang="zh-CN" dirty="0">
                <a:latin typeface="+mj-ea"/>
                <a:ea typeface="+mj-ea"/>
              </a:rPr>
              <a:t>files</a:t>
            </a:r>
            <a:endParaRPr kumimoji="1" lang="zh-CN" altLang="en-US" dirty="0">
              <a:latin typeface="+mj-ea"/>
              <a:ea typeface="+mj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6AF169-36C4-184F-8D63-357AB2E86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432" y="1579485"/>
            <a:ext cx="8688288" cy="2058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32FC082-AD69-FB40-8018-C96ABCA25438}"/>
              </a:ext>
            </a:extLst>
          </p:cNvPr>
          <p:cNvSpPr txBox="1"/>
          <p:nvPr/>
        </p:nvSpPr>
        <p:spPr>
          <a:xfrm>
            <a:off x="695400" y="421914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latin typeface="+mj-ea"/>
                <a:ea typeface="+mj-ea"/>
              </a:rPr>
              <a:t>原因：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0668715-05C4-A241-9550-6E76909F9015}"/>
              </a:ext>
            </a:extLst>
          </p:cNvPr>
          <p:cNvSpPr/>
          <p:nvPr/>
        </p:nvSpPr>
        <p:spPr>
          <a:xfrm>
            <a:off x="3719736" y="991413"/>
            <a:ext cx="870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+mj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#3618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4FAA609-48E2-F543-A1D5-521882868B11}"/>
              </a:ext>
            </a:extLst>
          </p:cNvPr>
          <p:cNvSpPr txBox="1"/>
          <p:nvPr/>
        </p:nvSpPr>
        <p:spPr>
          <a:xfrm>
            <a:off x="724899" y="5433085"/>
            <a:ext cx="1418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latin typeface="+mj-ea"/>
                <a:ea typeface="+mj-ea"/>
              </a:rPr>
              <a:t>解决：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C576220-EE76-8443-84C0-88632932860A}"/>
              </a:ext>
            </a:extLst>
          </p:cNvPr>
          <p:cNvSpPr/>
          <p:nvPr/>
        </p:nvSpPr>
        <p:spPr>
          <a:xfrm>
            <a:off x="2352355" y="5667882"/>
            <a:ext cx="86744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+mj-ea"/>
                <a:ea typeface="+mj-e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https://github.com/apache/incubator-dolphinscheduler/pull/3075</a:t>
            </a:r>
            <a:endParaRPr lang="en-US" altLang="zh-CN" dirty="0">
              <a:latin typeface="+mj-ea"/>
              <a:ea typeface="+mj-ea"/>
            </a:endParaRPr>
          </a:p>
          <a:p>
            <a:r>
              <a:rPr lang="en-US" altLang="zh-CN" dirty="0">
                <a:latin typeface="+mj-ea"/>
                <a:ea typeface="+mj-e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altLang="zh-CN" dirty="0" err="1">
                <a:latin typeface="+mj-ea"/>
                <a:ea typeface="+mj-e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lang="en-US" altLang="zh-CN" dirty="0">
                <a:latin typeface="+mj-ea"/>
                <a:ea typeface="+mj-e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/apache/incubator-</a:t>
            </a:r>
            <a:r>
              <a:rPr lang="en-US" altLang="zh-CN" dirty="0" err="1">
                <a:latin typeface="+mj-ea"/>
                <a:ea typeface="+mj-e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dolphinscheduler</a:t>
            </a:r>
            <a:r>
              <a:rPr lang="en-US" altLang="zh-CN" dirty="0">
                <a:latin typeface="+mj-ea"/>
                <a:ea typeface="+mj-e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/pull/3971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90D2A4B-71FD-8E4B-BB61-C4763AEA5AC7}"/>
              </a:ext>
            </a:extLst>
          </p:cNvPr>
          <p:cNvSpPr txBox="1"/>
          <p:nvPr/>
        </p:nvSpPr>
        <p:spPr>
          <a:xfrm>
            <a:off x="8564137" y="56090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2B8E774-2EC7-0C42-A1E6-4CD37A7390F6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6507833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47700" y="299044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 sz="2800" dirty="0">
                <a:latin typeface="+mj-ea"/>
              </a:rPr>
              <a:t>1.3.3</a:t>
            </a:r>
            <a:r>
              <a:rPr kumimoji="1" lang="zh-CN" altLang="en-US" sz="2800" dirty="0">
                <a:latin typeface="+mj-ea"/>
              </a:rPr>
              <a:t> 重要修复</a:t>
            </a:r>
            <a:endParaRPr kumimoji="1" sz="2800" dirty="0">
              <a:latin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6AD541E-0FD5-2A46-80AF-312EB28792BD}"/>
              </a:ext>
            </a:extLst>
          </p:cNvPr>
          <p:cNvSpPr txBox="1"/>
          <p:nvPr/>
        </p:nvSpPr>
        <p:spPr>
          <a:xfrm>
            <a:off x="694675" y="1209873"/>
            <a:ext cx="3745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latin typeface="+mj-ea"/>
                <a:ea typeface="+mj-ea"/>
              </a:rPr>
              <a:t>现象：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32FC082-AD69-FB40-8018-C96ABCA25438}"/>
              </a:ext>
            </a:extLst>
          </p:cNvPr>
          <p:cNvSpPr txBox="1"/>
          <p:nvPr/>
        </p:nvSpPr>
        <p:spPr>
          <a:xfrm>
            <a:off x="694675" y="297163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latin typeface="+mj-ea"/>
                <a:ea typeface="+mj-ea"/>
              </a:rPr>
              <a:t>原因：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C576220-EE76-8443-84C0-88632932860A}"/>
              </a:ext>
            </a:extLst>
          </p:cNvPr>
          <p:cNvSpPr/>
          <p:nvPr/>
        </p:nvSpPr>
        <p:spPr>
          <a:xfrm>
            <a:off x="2352355" y="5667882"/>
            <a:ext cx="86744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90D2A4B-71FD-8E4B-BB61-C4763AEA5AC7}"/>
              </a:ext>
            </a:extLst>
          </p:cNvPr>
          <p:cNvSpPr txBox="1"/>
          <p:nvPr/>
        </p:nvSpPr>
        <p:spPr>
          <a:xfrm>
            <a:off x="8564137" y="56090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44F5040-AD22-EE4A-BB43-FBA58297C7D8}"/>
              </a:ext>
            </a:extLst>
          </p:cNvPr>
          <p:cNvSpPr/>
          <p:nvPr/>
        </p:nvSpPr>
        <p:spPr>
          <a:xfrm>
            <a:off x="1133256" y="1858065"/>
            <a:ext cx="9405191" cy="948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+mj-ea"/>
                <a:ea typeface="+mj-ea"/>
              </a:rPr>
              <a:t>当</a:t>
            </a:r>
            <a:r>
              <a:rPr lang="en-US" altLang="zh-CN" dirty="0">
                <a:latin typeface="+mj-ea"/>
                <a:ea typeface="+mj-ea"/>
              </a:rPr>
              <a:t>worker</a:t>
            </a:r>
            <a:r>
              <a:rPr lang="zh-CN" altLang="en-US" dirty="0">
                <a:latin typeface="+mj-ea"/>
                <a:ea typeface="+mj-ea"/>
              </a:rPr>
              <a:t>向</a:t>
            </a:r>
            <a:r>
              <a:rPr lang="en-US" altLang="zh-CN" dirty="0">
                <a:latin typeface="+mj-ea"/>
                <a:ea typeface="+mj-ea"/>
              </a:rPr>
              <a:t>master</a:t>
            </a:r>
            <a:r>
              <a:rPr lang="zh-CN" altLang="en-US" dirty="0">
                <a:latin typeface="+mj-ea"/>
                <a:ea typeface="+mj-ea"/>
              </a:rPr>
              <a:t>发送执行结果的时候，</a:t>
            </a:r>
            <a:r>
              <a:rPr lang="en-US" altLang="zh-CN" dirty="0">
                <a:latin typeface="+mj-ea"/>
                <a:ea typeface="+mj-ea"/>
              </a:rPr>
              <a:t>master</a:t>
            </a:r>
            <a:r>
              <a:rPr lang="zh-CN" altLang="en-US" dirty="0">
                <a:latin typeface="+mj-ea"/>
                <a:ea typeface="+mj-ea"/>
              </a:rPr>
              <a:t>刚好被挂掉，重启</a:t>
            </a:r>
            <a:r>
              <a:rPr lang="en-US" altLang="zh-CN" dirty="0">
                <a:latin typeface="+mj-ea"/>
                <a:ea typeface="+mj-ea"/>
              </a:rPr>
              <a:t>master</a:t>
            </a:r>
            <a:r>
              <a:rPr lang="zh-CN" altLang="en-US" dirty="0">
                <a:latin typeface="+mj-ea"/>
                <a:ea typeface="+mj-ea"/>
              </a:rPr>
              <a:t>后，工作流及任务状态一直为进行中，且工作流无法停止</a:t>
            </a:r>
            <a:br>
              <a:rPr lang="zh-CN" altLang="en-US" dirty="0">
                <a:latin typeface="+mj-ea"/>
                <a:ea typeface="+mj-ea"/>
              </a:rPr>
            </a:b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11" name="AutoShape 2" descr="image">
            <a:extLst>
              <a:ext uri="{FF2B5EF4-FFF2-40B4-BE49-F238E27FC236}">
                <a16:creationId xmlns:a16="http://schemas.microsoft.com/office/drawing/2014/main" id="{0A70C44B-F9A3-F046-A650-061264EA5A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AutoShape 4" descr="image">
            <a:extLst>
              <a:ext uri="{FF2B5EF4-FFF2-40B4-BE49-F238E27FC236}">
                <a16:creationId xmlns:a16="http://schemas.microsoft.com/office/drawing/2014/main" id="{1E693C0B-E2EB-D544-9028-37A93133C9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6B46FDE-2B35-2340-AA59-DDFB10BED2A5}"/>
              </a:ext>
            </a:extLst>
          </p:cNvPr>
          <p:cNvSpPr txBox="1"/>
          <p:nvPr/>
        </p:nvSpPr>
        <p:spPr>
          <a:xfrm>
            <a:off x="1201737" y="3433403"/>
            <a:ext cx="9721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+mj-ea"/>
                <a:ea typeface="+mj-ea"/>
              </a:rPr>
              <a:t>master</a:t>
            </a:r>
            <a:r>
              <a:rPr kumimoji="1" lang="zh-CN" altLang="en-US" dirty="0">
                <a:latin typeface="+mj-ea"/>
                <a:ea typeface="+mj-ea"/>
              </a:rPr>
              <a:t> 和 </a:t>
            </a:r>
            <a:r>
              <a:rPr kumimoji="1" lang="en-US" altLang="zh-CN" dirty="0">
                <a:latin typeface="+mj-ea"/>
                <a:ea typeface="+mj-ea"/>
              </a:rPr>
              <a:t>worker</a:t>
            </a:r>
            <a:r>
              <a:rPr kumimoji="1" lang="zh-CN" altLang="en-US" dirty="0">
                <a:latin typeface="+mj-ea"/>
                <a:ea typeface="+mj-ea"/>
              </a:rPr>
              <a:t> 异步交互，通信流程中遇到极端情况出现任务状态丢失问题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D2CD7F55-EF89-C844-AC0E-28C495717E7F}"/>
              </a:ext>
            </a:extLst>
          </p:cNvPr>
          <p:cNvSpPr/>
          <p:nvPr/>
        </p:nvSpPr>
        <p:spPr>
          <a:xfrm>
            <a:off x="2711624" y="4789330"/>
            <a:ext cx="97210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+mj-ea"/>
                <a:ea typeface="+mj-ea"/>
              </a:rPr>
              <a:t>https://github.com/apache/incubator-dolphinscheduler/pull/3748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C8D6056-3C71-ED4D-80DE-A77AFD5D1E57}"/>
              </a:ext>
            </a:extLst>
          </p:cNvPr>
          <p:cNvSpPr txBox="1"/>
          <p:nvPr/>
        </p:nvSpPr>
        <p:spPr>
          <a:xfrm>
            <a:off x="694675" y="4276140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latin typeface="+mj-ea"/>
                <a:ea typeface="+mj-ea"/>
              </a:rPr>
              <a:t>解决：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DE33FCC-E86A-8A46-8685-15EC28A13471}"/>
              </a:ext>
            </a:extLst>
          </p:cNvPr>
          <p:cNvSpPr txBox="1"/>
          <p:nvPr/>
        </p:nvSpPr>
        <p:spPr>
          <a:xfrm>
            <a:off x="1336692" y="47923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+mj-ea"/>
                <a:ea typeface="+mj-ea"/>
              </a:rPr>
              <a:t>改为同步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5DC0A5D-F567-B74B-AD4E-197AC9DCFCAC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80492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55875" y="322428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 sz="2800" dirty="0">
                <a:latin typeface="+mj-ea"/>
              </a:rPr>
              <a:t>1.3.3</a:t>
            </a:r>
            <a:r>
              <a:rPr kumimoji="1" lang="zh-CN" altLang="en-US" sz="2800" dirty="0">
                <a:latin typeface="+mj-ea"/>
              </a:rPr>
              <a:t> 重要修复</a:t>
            </a:r>
            <a:endParaRPr kumimoji="1" sz="2800" dirty="0">
              <a:latin typeface="+mj-ea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C9C89A3-D070-E14F-8F12-9CB91FB1E0E4}"/>
              </a:ext>
            </a:extLst>
          </p:cNvPr>
          <p:cNvSpPr/>
          <p:nvPr/>
        </p:nvSpPr>
        <p:spPr>
          <a:xfrm>
            <a:off x="635452" y="1556792"/>
            <a:ext cx="108012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+mj-ea"/>
                <a:ea typeface="+mj-ea"/>
              </a:rPr>
              <a:t>现象：</a:t>
            </a:r>
            <a:endParaRPr lang="en-US" altLang="zh-CN" b="1" dirty="0">
              <a:latin typeface="+mj-ea"/>
              <a:ea typeface="+mj-ea"/>
            </a:endParaRPr>
          </a:p>
          <a:p>
            <a:endParaRPr lang="en-US" altLang="zh-CN" dirty="0">
              <a:latin typeface="+mj-ea"/>
              <a:ea typeface="+mj-ea"/>
            </a:endParaRPr>
          </a:p>
          <a:p>
            <a:r>
              <a:rPr lang="zh-CN" altLang="en-US" dirty="0">
                <a:latin typeface="+mj-ea"/>
                <a:ea typeface="+mj-ea"/>
              </a:rPr>
              <a:t> 某些网络情况下，</a:t>
            </a:r>
            <a:r>
              <a:rPr lang="en-US" altLang="zh-CN" dirty="0">
                <a:latin typeface="+mj-ea"/>
                <a:ea typeface="+mj-ea"/>
              </a:rPr>
              <a:t>master submit task</a:t>
            </a:r>
            <a:r>
              <a:rPr lang="zh-CN" altLang="en-US" dirty="0">
                <a:latin typeface="+mj-ea"/>
                <a:ea typeface="+mj-ea"/>
              </a:rPr>
              <a:t>时，无法进行</a:t>
            </a:r>
            <a:r>
              <a:rPr lang="en-US" altLang="zh-CN" dirty="0" err="1">
                <a:latin typeface="+mj-ea"/>
                <a:ea typeface="+mj-ea"/>
              </a:rPr>
              <a:t>netty</a:t>
            </a:r>
            <a:r>
              <a:rPr lang="zh-CN" altLang="en-US" dirty="0">
                <a:latin typeface="+mj-ea"/>
                <a:ea typeface="+mj-ea"/>
              </a:rPr>
              <a:t>通信，</a:t>
            </a:r>
            <a:r>
              <a:rPr lang="en-US" altLang="zh-CN" dirty="0">
                <a:latin typeface="+mj-ea"/>
                <a:ea typeface="+mj-ea"/>
              </a:rPr>
              <a:t>task</a:t>
            </a:r>
            <a:r>
              <a:rPr lang="zh-CN" altLang="en-US" dirty="0">
                <a:latin typeface="+mj-ea"/>
                <a:ea typeface="+mj-ea"/>
              </a:rPr>
              <a:t>信息发送不到</a:t>
            </a:r>
            <a:r>
              <a:rPr lang="en-US" altLang="zh-CN" dirty="0">
                <a:latin typeface="+mj-ea"/>
                <a:ea typeface="+mj-ea"/>
              </a:rPr>
              <a:t>worker</a:t>
            </a:r>
            <a:r>
              <a:rPr lang="zh-CN" altLang="en-US" dirty="0">
                <a:latin typeface="+mj-ea"/>
                <a:ea typeface="+mj-ea"/>
              </a:rPr>
              <a:t>，等待很长时间之后，出现</a:t>
            </a:r>
            <a:r>
              <a:rPr lang="en-US" altLang="zh-CN" dirty="0">
                <a:latin typeface="+mj-ea"/>
                <a:ea typeface="+mj-ea"/>
              </a:rPr>
              <a:t>time out</a:t>
            </a:r>
            <a:r>
              <a:rPr lang="zh-CN" altLang="en-US" dirty="0">
                <a:latin typeface="+mj-ea"/>
                <a:ea typeface="+mj-ea"/>
              </a:rPr>
              <a:t>的异常，然后过一段儿时间就又会出现这种现象。 </a:t>
            </a:r>
            <a:r>
              <a:rPr lang="en-US" altLang="zh-CN" dirty="0">
                <a:latin typeface="+mj-ea"/>
                <a:ea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#3789</a:t>
            </a:r>
            <a:endParaRPr lang="en-US" altLang="zh-CN" dirty="0">
              <a:latin typeface="+mj-ea"/>
              <a:ea typeface="+mj-ea"/>
            </a:endParaRPr>
          </a:p>
          <a:p>
            <a:endParaRPr lang="en-US" altLang="zh-CN" dirty="0">
              <a:latin typeface="+mj-ea"/>
              <a:ea typeface="+mj-ea"/>
            </a:endParaRPr>
          </a:p>
          <a:p>
            <a:endParaRPr lang="en-US" altLang="zh-CN" dirty="0">
              <a:latin typeface="+mj-ea"/>
              <a:ea typeface="+mj-ea"/>
            </a:endParaRPr>
          </a:p>
          <a:p>
            <a:r>
              <a:rPr lang="zh-CN" altLang="en-US" b="1" dirty="0">
                <a:latin typeface="+mj-ea"/>
                <a:ea typeface="+mj-ea"/>
              </a:rPr>
              <a:t>解决：</a:t>
            </a:r>
            <a:endParaRPr lang="en-US" altLang="zh-CN" b="1" dirty="0">
              <a:latin typeface="+mj-ea"/>
              <a:ea typeface="+mj-ea"/>
            </a:endParaRPr>
          </a:p>
          <a:p>
            <a:r>
              <a:rPr lang="zh-CN" altLang="en-US" dirty="0">
                <a:latin typeface="+mj-ea"/>
                <a:ea typeface="+mj-ea"/>
              </a:rPr>
              <a:t> </a:t>
            </a:r>
            <a:endParaRPr lang="en-US" altLang="zh-CN" dirty="0">
              <a:latin typeface="+mj-ea"/>
              <a:ea typeface="+mj-ea"/>
            </a:endParaRPr>
          </a:p>
          <a:p>
            <a:r>
              <a:rPr lang="zh-CN" altLang="en-US" dirty="0">
                <a:latin typeface="+mj-ea"/>
                <a:ea typeface="+mj-ea"/>
              </a:rPr>
              <a:t>  添加</a:t>
            </a:r>
            <a:r>
              <a:rPr lang="en-US" altLang="zh-CN" dirty="0">
                <a:latin typeface="+mj-ea"/>
                <a:ea typeface="+mj-ea"/>
              </a:rPr>
              <a:t>master</a:t>
            </a:r>
            <a:r>
              <a:rPr lang="zh-CN" altLang="en-US" dirty="0">
                <a:latin typeface="+mj-ea"/>
                <a:ea typeface="+mj-ea"/>
              </a:rPr>
              <a:t>和</a:t>
            </a:r>
            <a:r>
              <a:rPr lang="en-US" altLang="zh-CN" dirty="0">
                <a:latin typeface="+mj-ea"/>
                <a:ea typeface="+mj-ea"/>
              </a:rPr>
              <a:t>worker</a:t>
            </a:r>
            <a:r>
              <a:rPr lang="zh-CN" altLang="en-US" dirty="0">
                <a:latin typeface="+mj-ea"/>
                <a:ea typeface="+mj-ea"/>
              </a:rPr>
              <a:t>之间的心跳检测   </a:t>
            </a:r>
            <a:r>
              <a:rPr lang="en-US" altLang="zh-CN" dirty="0">
                <a:latin typeface="+mj-ea"/>
                <a:ea typeface="+mj-ea"/>
              </a:rPr>
              <a:t>PR</a:t>
            </a:r>
            <a:r>
              <a:rPr lang="zh-CN" altLang="en-US" dirty="0">
                <a:latin typeface="+mj-ea"/>
                <a:ea typeface="+mj-ea"/>
              </a:rPr>
              <a:t> </a:t>
            </a:r>
            <a:r>
              <a:rPr lang="en-US" altLang="zh-CN" dirty="0">
                <a:latin typeface="+mj-ea"/>
                <a:ea typeface="+mj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#3913</a:t>
            </a:r>
            <a:endParaRPr lang="en-US" altLang="zh-CN" dirty="0">
              <a:latin typeface="+mj-ea"/>
              <a:ea typeface="+mj-ea"/>
            </a:endParaRPr>
          </a:p>
          <a:p>
            <a:endParaRPr lang="en-US" altLang="zh-CN" dirty="0">
              <a:latin typeface="+mj-ea"/>
              <a:ea typeface="+mj-ea"/>
            </a:endParaRPr>
          </a:p>
          <a:p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FBCA18B-2275-0040-A87D-AEE9AE73E70D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593725" y="280115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 sz="2800" dirty="0">
                <a:latin typeface="+mj-ea"/>
              </a:rPr>
              <a:t>1.3.3</a:t>
            </a:r>
            <a:r>
              <a:rPr kumimoji="1" lang="zh-CN" altLang="en-US" sz="2800" dirty="0">
                <a:latin typeface="+mj-ea"/>
              </a:rPr>
              <a:t> </a:t>
            </a:r>
            <a:r>
              <a:rPr kumimoji="1" lang="en-US" altLang="zh-CN" sz="2800" dirty="0">
                <a:latin typeface="+mj-ea"/>
              </a:rPr>
              <a:t>small</a:t>
            </a:r>
            <a:r>
              <a:rPr kumimoji="1" lang="zh-CN" altLang="en-US" sz="2800" dirty="0">
                <a:latin typeface="+mj-ea"/>
              </a:rPr>
              <a:t> </a:t>
            </a:r>
            <a:r>
              <a:rPr kumimoji="1" lang="en-US" altLang="zh-CN" sz="2800" dirty="0">
                <a:latin typeface="+mj-ea"/>
              </a:rPr>
              <a:t>fix</a:t>
            </a:r>
            <a:endParaRPr kumimoji="1" sz="2800" dirty="0">
              <a:latin typeface="+mj-ea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D21DA93-526A-EB4A-BEB1-DD56900320B2}"/>
              </a:ext>
            </a:extLst>
          </p:cNvPr>
          <p:cNvSpPr/>
          <p:nvPr/>
        </p:nvSpPr>
        <p:spPr>
          <a:xfrm>
            <a:off x="839416" y="1154323"/>
            <a:ext cx="79928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+mj-ea"/>
                <a:ea typeface="+mj-ea"/>
              </a:rPr>
              <a:t>bug</a:t>
            </a:r>
            <a:r>
              <a:rPr lang="zh-CN" altLang="en-US" dirty="0">
                <a:latin typeface="+mj-ea"/>
                <a:ea typeface="+mj-ea"/>
              </a:rPr>
              <a:t>： 资源中心当上传同名文件时，原文件没有被覆盖   </a:t>
            </a:r>
            <a:r>
              <a:rPr lang="en-US" altLang="zh-CN" dirty="0">
                <a:latin typeface="+mj-ea"/>
                <a:ea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#3702</a:t>
            </a:r>
            <a:endParaRPr lang="zh-CN" altLang="en-US" dirty="0">
              <a:latin typeface="+mj-ea"/>
              <a:ea typeface="+mj-ea"/>
            </a:endParaRPr>
          </a:p>
          <a:p>
            <a:endParaRPr lang="zh-CN" altLang="en-US" dirty="0">
              <a:latin typeface="+mj-ea"/>
              <a:ea typeface="+mj-ea"/>
            </a:endParaRP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AAFB057C-455F-E74C-AF36-0997DF80F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592" y="1924316"/>
            <a:ext cx="6744072" cy="3009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5D3AD1C-6AD4-7E42-A99D-89E4511FF8D8}"/>
              </a:ext>
            </a:extLst>
          </p:cNvPr>
          <p:cNvSpPr txBox="1"/>
          <p:nvPr/>
        </p:nvSpPr>
        <p:spPr>
          <a:xfrm>
            <a:off x="936702" y="53414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fix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775D28A-8F90-0241-B294-2758E5EA2E0D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254353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3361"/>
          <p:cNvSpPr txBox="1">
            <a:spLocks noChangeArrowheads="1"/>
          </p:cNvSpPr>
          <p:nvPr/>
        </p:nvSpPr>
        <p:spPr bwMode="auto">
          <a:xfrm>
            <a:off x="5544820" y="1882140"/>
            <a:ext cx="1102995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 dirty="0">
                <a:latin typeface="Impact" panose="020B0806030902050204" pitchFamily="34" charset="0"/>
              </a:rPr>
              <a:t>04</a:t>
            </a:r>
          </a:p>
        </p:txBody>
      </p:sp>
      <p:sp>
        <p:nvSpPr>
          <p:cNvPr id="22" name="文本框 770"/>
          <p:cNvSpPr txBox="1">
            <a:spLocks noChangeArrowheads="1"/>
          </p:cNvSpPr>
          <p:nvPr/>
        </p:nvSpPr>
        <p:spPr bwMode="auto">
          <a:xfrm>
            <a:off x="2226310" y="2988945"/>
            <a:ext cx="7740650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近期 </a:t>
            </a:r>
            <a:r>
              <a:rPr lang="en-US" altLang="zh-CN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Roadmap</a:t>
            </a:r>
            <a:endParaRPr lang="zh-CN" altLang="en-US" sz="5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49226" y="280115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z="2800" dirty="0"/>
              <a:t>近期 </a:t>
            </a:r>
            <a:r>
              <a:rPr kumimoji="1" lang="en-US" altLang="zh-CN" sz="2800" dirty="0"/>
              <a:t>Roadmap</a:t>
            </a:r>
            <a:endParaRPr kumimoji="1" sz="28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FA25DF-C23E-AA4C-92F4-F82803F9C455}"/>
              </a:ext>
            </a:extLst>
          </p:cNvPr>
          <p:cNvSpPr txBox="1"/>
          <p:nvPr/>
        </p:nvSpPr>
        <p:spPr>
          <a:xfrm>
            <a:off x="695400" y="1556792"/>
            <a:ext cx="86003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+mj-ea"/>
                <a:ea typeface="+mj-ea"/>
              </a:rPr>
              <a:t>1</a:t>
            </a:r>
            <a:r>
              <a:rPr kumimoji="1" lang="zh-CN" altLang="en-US" dirty="0">
                <a:latin typeface="+mj-ea"/>
                <a:ea typeface="+mj-ea"/>
              </a:rPr>
              <a:t>、官方 </a:t>
            </a:r>
            <a:r>
              <a:rPr kumimoji="1" lang="en-US" altLang="zh-CN" dirty="0">
                <a:latin typeface="+mj-ea"/>
                <a:ea typeface="+mj-ea"/>
              </a:rPr>
              <a:t>Docker</a:t>
            </a:r>
            <a:r>
              <a:rPr kumimoji="1" lang="zh-CN" altLang="en-US" dirty="0">
                <a:latin typeface="+mj-ea"/>
                <a:ea typeface="+mj-ea"/>
              </a:rPr>
              <a:t> 版本发版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en-US" altLang="zh-CN" dirty="0">
                <a:latin typeface="+mj-ea"/>
                <a:ea typeface="+mj-ea"/>
              </a:rPr>
              <a:t>2</a:t>
            </a:r>
            <a:r>
              <a:rPr kumimoji="1" lang="zh-CN" altLang="en-US" dirty="0">
                <a:latin typeface="+mj-ea"/>
                <a:ea typeface="+mj-ea"/>
              </a:rPr>
              <a:t>、 云原生支持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7148D5B-19DD-4F47-8185-BE3B72AB6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2030576"/>
            <a:ext cx="8112649" cy="46597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50AD16B-5970-EE4D-A004-60C4D911DCD2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529E61C-CAE6-3B43-9D9C-24B8CC2CB324}"/>
              </a:ext>
            </a:extLst>
          </p:cNvPr>
          <p:cNvSpPr txBox="1"/>
          <p:nvPr/>
        </p:nvSpPr>
        <p:spPr>
          <a:xfrm>
            <a:off x="1127448" y="2715885"/>
            <a:ext cx="27589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kumimoji="1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>
                <a:sym typeface="Helvetica Neue"/>
              </a:rPr>
              <a:t>优点：</a:t>
            </a:r>
            <a:endParaRPr lang="en-US" altLang="zh-CN" dirty="0">
              <a:sym typeface="Helvetica Neue"/>
            </a:endParaRPr>
          </a:p>
          <a:p>
            <a:r>
              <a:rPr lang="zh-CN" altLang="en-US" dirty="0">
                <a:sym typeface="Helvetica Neue"/>
              </a:rPr>
              <a:t>    弹性伸缩</a:t>
            </a:r>
            <a:endParaRPr lang="en-US" altLang="zh-CN" dirty="0">
              <a:sym typeface="Helvetica Neue"/>
            </a:endParaRPr>
          </a:p>
          <a:p>
            <a:r>
              <a:rPr lang="zh-CN" altLang="en-US" dirty="0">
                <a:sym typeface="Helvetica Neue"/>
              </a:rPr>
              <a:t>    充分利用服务器资源</a:t>
            </a:r>
            <a:endParaRPr lang="en-US" altLang="zh-CN" dirty="0">
              <a:sym typeface="Helvetica Neue"/>
            </a:endParaRPr>
          </a:p>
          <a:p>
            <a:r>
              <a:rPr lang="zh-CN" altLang="en-US" dirty="0">
                <a:sym typeface="Helvetica Neue"/>
              </a:rPr>
              <a:t>    环境隔离</a:t>
            </a:r>
            <a:endParaRPr lang="en-US" altLang="zh-CN" dirty="0">
              <a:sym typeface="Helvetica Neue"/>
            </a:endParaRPr>
          </a:p>
          <a:p>
            <a:endParaRPr lang="en-US" altLang="zh-CN" dirty="0">
              <a:sym typeface="Helvetica Neue"/>
            </a:endParaRPr>
          </a:p>
          <a:p>
            <a:r>
              <a:rPr lang="zh-CN" altLang="en-US" dirty="0">
                <a:sym typeface="Helvetica Neue"/>
              </a:rPr>
              <a:t>缺点</a:t>
            </a:r>
            <a:r>
              <a:rPr lang="en-US" altLang="zh-CN" dirty="0">
                <a:sym typeface="Helvetica Neue"/>
              </a:rPr>
              <a:t>:</a:t>
            </a:r>
          </a:p>
          <a:p>
            <a:r>
              <a:rPr lang="zh-CN" altLang="en-US" dirty="0">
                <a:sym typeface="Helvetica Neue"/>
              </a:rPr>
              <a:t>   </a:t>
            </a:r>
            <a:r>
              <a:rPr lang="en-US" altLang="zh-CN" dirty="0">
                <a:sym typeface="Helvetica Neue"/>
              </a:rPr>
              <a:t>K8S</a:t>
            </a:r>
            <a:r>
              <a:rPr lang="zh-CN" altLang="en-US" dirty="0">
                <a:sym typeface="Helvetica Neue"/>
              </a:rPr>
              <a:t> 运维经验</a:t>
            </a:r>
            <a:endParaRPr lang="en-US" altLang="zh-CN" dirty="0">
              <a:sym typeface="Helvetica Neue"/>
            </a:endParaRPr>
          </a:p>
          <a:p>
            <a:endParaRPr lang="en-US" altLang="zh-CN" dirty="0">
              <a:sym typeface="Helvetica Neue"/>
            </a:endParaRPr>
          </a:p>
          <a:p>
            <a:r>
              <a:rPr lang="zh-CN" altLang="en-US" dirty="0">
                <a:sym typeface="Helvetica Neue"/>
              </a:rPr>
              <a:t>   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3361"/>
          <p:cNvSpPr txBox="1">
            <a:spLocks noChangeArrowheads="1"/>
          </p:cNvSpPr>
          <p:nvPr/>
        </p:nvSpPr>
        <p:spPr bwMode="auto">
          <a:xfrm>
            <a:off x="5544820" y="1882140"/>
            <a:ext cx="1102995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>
                <a:latin typeface="Impact" panose="020B0806030902050204" pitchFamily="34" charset="0"/>
                <a:sym typeface="+mn-ea"/>
              </a:rPr>
              <a:t>01</a:t>
            </a:r>
            <a:endParaRPr lang="en-US" altLang="zh-CN" sz="6600">
              <a:latin typeface="Impact" panose="020B0806030902050204" pitchFamily="34" charset="0"/>
            </a:endParaRPr>
          </a:p>
        </p:txBody>
      </p:sp>
      <p:sp>
        <p:nvSpPr>
          <p:cNvPr id="22" name="文本框 770"/>
          <p:cNvSpPr txBox="1">
            <a:spLocks noChangeArrowheads="1"/>
          </p:cNvSpPr>
          <p:nvPr/>
        </p:nvSpPr>
        <p:spPr bwMode="auto">
          <a:xfrm>
            <a:off x="2226310" y="2988945"/>
            <a:ext cx="847820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54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DolphinScheduler</a:t>
            </a:r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介绍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47700" y="312638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近期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Roadmap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架构再升级</a:t>
            </a:r>
            <a:endParaRPr kumimoji="1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C2714D0-DE76-0C4D-BBE6-ECB5929FE795}"/>
              </a:ext>
            </a:extLst>
          </p:cNvPr>
          <p:cNvSpPr txBox="1"/>
          <p:nvPr/>
        </p:nvSpPr>
        <p:spPr>
          <a:xfrm>
            <a:off x="333869" y="2492896"/>
            <a:ext cx="7053534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+mj-ea"/>
                <a:ea typeface="+mj-ea"/>
              </a:rPr>
              <a:t>1</a:t>
            </a:r>
            <a:r>
              <a:rPr kumimoji="1" lang="zh-CN" altLang="en-US" dirty="0">
                <a:latin typeface="+mj-ea"/>
                <a:ea typeface="+mj-ea"/>
              </a:rPr>
              <a:t>、邮件告警 </a:t>
            </a:r>
            <a:r>
              <a:rPr kumimoji="1" lang="en-US" altLang="zh-CN" dirty="0">
                <a:latin typeface="+mj-ea"/>
                <a:ea typeface="+mj-ea"/>
              </a:rPr>
              <a:t>SPI</a:t>
            </a:r>
            <a:r>
              <a:rPr kumimoji="1" lang="zh-CN" altLang="en-US" dirty="0">
                <a:latin typeface="+mj-ea"/>
                <a:ea typeface="+mj-ea"/>
              </a:rPr>
              <a:t> 化 ，新增短信告警、脚本回调告警实现（</a:t>
            </a:r>
            <a:r>
              <a:rPr kumimoji="1" lang="en-US" altLang="zh-CN" dirty="0">
                <a:latin typeface="+mj-ea"/>
                <a:ea typeface="+mj-ea"/>
              </a:rPr>
              <a:t>doing</a:t>
            </a:r>
            <a:r>
              <a:rPr kumimoji="1" lang="zh-CN" altLang="en-US" dirty="0">
                <a:latin typeface="+mj-ea"/>
                <a:ea typeface="+mj-ea"/>
              </a:rPr>
              <a:t>）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en-US" altLang="zh-CN" dirty="0">
                <a:latin typeface="+mj-ea"/>
                <a:ea typeface="+mj-ea"/>
              </a:rPr>
              <a:t>2</a:t>
            </a:r>
            <a:r>
              <a:rPr kumimoji="1" lang="zh-CN" altLang="en-US" dirty="0">
                <a:latin typeface="+mj-ea"/>
                <a:ea typeface="+mj-ea"/>
              </a:rPr>
              <a:t>、注册中心 </a:t>
            </a:r>
            <a:r>
              <a:rPr kumimoji="1" lang="en-US" altLang="zh-CN" dirty="0">
                <a:latin typeface="+mj-ea"/>
                <a:ea typeface="+mj-ea"/>
              </a:rPr>
              <a:t>SPI</a:t>
            </a:r>
            <a:r>
              <a:rPr kumimoji="1" lang="zh-CN" altLang="en-US" dirty="0">
                <a:latin typeface="+mj-ea"/>
                <a:ea typeface="+mj-ea"/>
              </a:rPr>
              <a:t> 化，支持 </a:t>
            </a:r>
            <a:r>
              <a:rPr kumimoji="1" lang="en-US" altLang="zh-CN" dirty="0" err="1">
                <a:latin typeface="+mj-ea"/>
                <a:ea typeface="+mj-ea"/>
              </a:rPr>
              <a:t>Etcd</a:t>
            </a:r>
            <a:r>
              <a:rPr kumimoji="1" lang="zh-CN" altLang="en-US" dirty="0">
                <a:latin typeface="+mj-ea"/>
                <a:ea typeface="+mj-ea"/>
              </a:rPr>
              <a:t>、</a:t>
            </a:r>
            <a:r>
              <a:rPr kumimoji="1" lang="en-US" altLang="zh-CN" dirty="0">
                <a:latin typeface="+mj-ea"/>
                <a:ea typeface="+mj-ea"/>
              </a:rPr>
              <a:t>Zookeeper</a:t>
            </a:r>
            <a:r>
              <a:rPr kumimoji="1" lang="zh-CN" altLang="en-US" dirty="0">
                <a:latin typeface="+mj-ea"/>
                <a:ea typeface="+mj-ea"/>
              </a:rPr>
              <a:t>等注册中心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en-US" altLang="zh-CN" dirty="0">
                <a:latin typeface="+mj-ea"/>
                <a:ea typeface="+mj-ea"/>
              </a:rPr>
              <a:t>3</a:t>
            </a:r>
            <a:r>
              <a:rPr kumimoji="1" lang="zh-CN" altLang="en-US" dirty="0">
                <a:latin typeface="+mj-ea"/>
                <a:ea typeface="+mj-ea"/>
              </a:rPr>
              <a:t>、资源存储 </a:t>
            </a:r>
            <a:r>
              <a:rPr kumimoji="1" lang="en-US" altLang="zh-CN" dirty="0">
                <a:latin typeface="+mj-ea"/>
                <a:ea typeface="+mj-ea"/>
              </a:rPr>
              <a:t>SPI</a:t>
            </a:r>
            <a:r>
              <a:rPr kumimoji="1" lang="zh-CN" altLang="en-US" dirty="0">
                <a:latin typeface="+mj-ea"/>
                <a:ea typeface="+mj-ea"/>
              </a:rPr>
              <a:t> 化，</a:t>
            </a:r>
            <a:r>
              <a:rPr kumimoji="1" lang="en-US" altLang="zh-CN" dirty="0">
                <a:latin typeface="+mj-ea"/>
                <a:ea typeface="+mj-ea"/>
              </a:rPr>
              <a:t>HDFS</a:t>
            </a:r>
            <a:r>
              <a:rPr kumimoji="1" lang="zh-CN" altLang="en-US" dirty="0">
                <a:latin typeface="+mj-ea"/>
                <a:ea typeface="+mj-ea"/>
              </a:rPr>
              <a:t>、各种云等存储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en-US" altLang="zh-CN" dirty="0">
                <a:latin typeface="+mj-ea"/>
                <a:ea typeface="+mj-ea"/>
              </a:rPr>
              <a:t>4</a:t>
            </a:r>
            <a:r>
              <a:rPr kumimoji="1" lang="zh-CN" altLang="en-US" dirty="0">
                <a:latin typeface="+mj-ea"/>
                <a:ea typeface="+mj-ea"/>
              </a:rPr>
              <a:t>、全局队列 </a:t>
            </a:r>
            <a:r>
              <a:rPr kumimoji="1" lang="en-US" altLang="zh-CN" dirty="0">
                <a:latin typeface="+mj-ea"/>
                <a:ea typeface="+mj-ea"/>
              </a:rPr>
              <a:t>SPI</a:t>
            </a:r>
            <a:r>
              <a:rPr kumimoji="1" lang="zh-CN" altLang="en-US" dirty="0">
                <a:latin typeface="+mj-ea"/>
                <a:ea typeface="+mj-ea"/>
              </a:rPr>
              <a:t> 化，支持 </a:t>
            </a:r>
            <a:r>
              <a:rPr kumimoji="1" lang="en-US" altLang="zh-CN" dirty="0">
                <a:latin typeface="+mj-ea"/>
                <a:ea typeface="+mj-ea"/>
              </a:rPr>
              <a:t>Redis</a:t>
            </a:r>
            <a:r>
              <a:rPr kumimoji="1" lang="zh-CN" altLang="en-US" dirty="0">
                <a:latin typeface="+mj-ea"/>
                <a:ea typeface="+mj-ea"/>
              </a:rPr>
              <a:t>、</a:t>
            </a:r>
            <a:r>
              <a:rPr kumimoji="1" lang="en-US" altLang="zh-CN" dirty="0">
                <a:latin typeface="+mj-ea"/>
                <a:ea typeface="+mj-ea"/>
              </a:rPr>
              <a:t>Zookeeper</a:t>
            </a:r>
            <a:r>
              <a:rPr kumimoji="1" lang="zh-CN" altLang="en-US" dirty="0">
                <a:latin typeface="+mj-ea"/>
                <a:ea typeface="+mj-ea"/>
              </a:rPr>
              <a:t>等充当任务队列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en-US" altLang="zh-CN" dirty="0">
                <a:latin typeface="+mj-ea"/>
                <a:ea typeface="+mj-ea"/>
              </a:rPr>
              <a:t>5</a:t>
            </a:r>
            <a:r>
              <a:rPr kumimoji="1" lang="zh-CN" altLang="en-US" dirty="0">
                <a:latin typeface="+mj-ea"/>
                <a:ea typeface="+mj-ea"/>
              </a:rPr>
              <a:t>、任务插件 </a:t>
            </a:r>
            <a:r>
              <a:rPr kumimoji="1" lang="en-US" altLang="zh-CN" dirty="0">
                <a:latin typeface="+mj-ea"/>
                <a:ea typeface="+mj-ea"/>
              </a:rPr>
              <a:t>SPI</a:t>
            </a:r>
            <a:r>
              <a:rPr kumimoji="1" lang="zh-CN" altLang="en-US" dirty="0">
                <a:latin typeface="+mj-ea"/>
                <a:ea typeface="+mj-ea"/>
              </a:rPr>
              <a:t> 化，支持扩展任务类型</a:t>
            </a:r>
            <a:endParaRPr kumimoji="1" lang="en-US" altLang="zh-CN" dirty="0">
              <a:latin typeface="+mj-ea"/>
              <a:ea typeface="+mj-ea"/>
            </a:endParaRPr>
          </a:p>
          <a:p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en-US" altLang="zh-CN" dirty="0">
                <a:latin typeface="+mj-ea"/>
                <a:ea typeface="+mj-ea"/>
              </a:rPr>
              <a:t>6</a:t>
            </a:r>
            <a:r>
              <a:rPr kumimoji="1" lang="zh-CN" altLang="en-US" dirty="0">
                <a:latin typeface="+mj-ea"/>
                <a:ea typeface="+mj-ea"/>
              </a:rPr>
              <a:t>、日志存储 </a:t>
            </a:r>
            <a:r>
              <a:rPr kumimoji="1" lang="en-US" altLang="zh-CN" dirty="0">
                <a:latin typeface="+mj-ea"/>
                <a:ea typeface="+mj-ea"/>
              </a:rPr>
              <a:t>SPI</a:t>
            </a:r>
            <a:r>
              <a:rPr kumimoji="1" lang="zh-CN" altLang="en-US" dirty="0">
                <a:latin typeface="+mj-ea"/>
                <a:ea typeface="+mj-ea"/>
              </a:rPr>
              <a:t> 化</a:t>
            </a:r>
            <a:r>
              <a:rPr kumimoji="1" lang="en-US" altLang="zh-CN" dirty="0">
                <a:latin typeface="+mj-ea"/>
                <a:ea typeface="+mj-ea"/>
              </a:rPr>
              <a:t>(</a:t>
            </a:r>
            <a:r>
              <a:rPr kumimoji="1" lang="zh-CN" altLang="en-US" dirty="0">
                <a:latin typeface="+mj-ea"/>
                <a:ea typeface="+mj-ea"/>
              </a:rPr>
              <a:t>优先级低</a:t>
            </a:r>
            <a:r>
              <a:rPr kumimoji="1" lang="en-US" altLang="zh-CN" dirty="0">
                <a:latin typeface="+mj-ea"/>
                <a:ea typeface="+mj-ea"/>
              </a:rPr>
              <a:t>)</a:t>
            </a:r>
          </a:p>
          <a:p>
            <a:endParaRPr kumimoji="1" lang="en-US" altLang="zh-CN" dirty="0">
              <a:latin typeface="+mj-ea"/>
              <a:ea typeface="+mj-ea"/>
            </a:endParaRPr>
          </a:p>
          <a:p>
            <a:endParaRPr kumimoji="1" lang="zh-CN" altLang="en-US" dirty="0">
              <a:latin typeface="+mj-ea"/>
              <a:ea typeface="+mj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5CF0F67-BAA0-DB4C-81AD-1822DCAEDFC6}"/>
              </a:ext>
            </a:extLst>
          </p:cNvPr>
          <p:cNvSpPr txBox="1"/>
          <p:nvPr/>
        </p:nvSpPr>
        <p:spPr>
          <a:xfrm>
            <a:off x="8257731" y="2852936"/>
            <a:ext cx="3600400" cy="286232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+mj-ea"/>
                <a:ea typeface="+mj-ea"/>
              </a:rPr>
              <a:t>SPI</a:t>
            </a:r>
            <a:r>
              <a:rPr kumimoji="1" lang="zh-CN" altLang="en-US" sz="2000" b="1" dirty="0">
                <a:latin typeface="+mj-ea"/>
                <a:ea typeface="+mj-ea"/>
              </a:rPr>
              <a:t> 优点</a:t>
            </a:r>
            <a:endParaRPr kumimoji="1" lang="en-US" altLang="zh-CN" sz="2000" b="1" dirty="0">
              <a:latin typeface="+mj-ea"/>
              <a:ea typeface="+mj-ea"/>
            </a:endParaRPr>
          </a:p>
          <a:p>
            <a:endParaRPr kumimoji="1" lang="zh-CN" altLang="en-US" sz="2000" dirty="0">
              <a:latin typeface="+mj-ea"/>
              <a:ea typeface="+mj-ea"/>
            </a:endParaRPr>
          </a:p>
          <a:p>
            <a:r>
              <a:rPr lang="en-US" altLang="zh-CN" sz="2000" dirty="0">
                <a:latin typeface="+mj-ea"/>
                <a:ea typeface="+mj-ea"/>
              </a:rPr>
              <a:t>1</a:t>
            </a:r>
            <a:r>
              <a:rPr lang="zh-CN" altLang="en-US" sz="2000" dirty="0">
                <a:latin typeface="+mj-ea"/>
                <a:ea typeface="+mj-ea"/>
              </a:rPr>
              <a:t>、</a:t>
            </a:r>
            <a:r>
              <a:rPr lang="en-US" altLang="zh-CN" sz="2000" dirty="0">
                <a:latin typeface="+mj-ea"/>
                <a:ea typeface="+mj-ea"/>
              </a:rPr>
              <a:t>SPI</a:t>
            </a:r>
            <a:r>
              <a:rPr lang="zh-CN" altLang="en-US" sz="2000" dirty="0">
                <a:latin typeface="+mj-ea"/>
                <a:ea typeface="+mj-ea"/>
              </a:rPr>
              <a:t> 设计保持简洁</a:t>
            </a:r>
            <a:endParaRPr lang="en-US" altLang="zh-CN" sz="2000" dirty="0">
              <a:latin typeface="+mj-ea"/>
              <a:ea typeface="+mj-ea"/>
            </a:endParaRPr>
          </a:p>
          <a:p>
            <a:r>
              <a:rPr lang="en-US" altLang="zh-CN" sz="2000" dirty="0">
                <a:latin typeface="+mj-ea"/>
                <a:ea typeface="+mj-ea"/>
              </a:rPr>
              <a:t>2</a:t>
            </a:r>
            <a:r>
              <a:rPr lang="zh-CN" altLang="en-US" sz="2000" dirty="0">
                <a:latin typeface="+mj-ea"/>
                <a:ea typeface="+mj-ea"/>
              </a:rPr>
              <a:t>、不依赖过多第三方 </a:t>
            </a:r>
            <a:r>
              <a:rPr lang="en-US" altLang="zh-CN" sz="2000" dirty="0">
                <a:latin typeface="+mj-ea"/>
                <a:ea typeface="+mj-ea"/>
              </a:rPr>
              <a:t>JAR</a:t>
            </a:r>
          </a:p>
          <a:p>
            <a:r>
              <a:rPr lang="en-US" altLang="zh-CN" sz="2000" dirty="0">
                <a:latin typeface="+mj-ea"/>
                <a:ea typeface="+mj-ea"/>
              </a:rPr>
              <a:t>3</a:t>
            </a:r>
            <a:r>
              <a:rPr lang="zh-CN" altLang="en-US" sz="2000" dirty="0">
                <a:latin typeface="+mj-ea"/>
                <a:ea typeface="+mj-ea"/>
              </a:rPr>
              <a:t>、各个插件保持独立</a:t>
            </a:r>
            <a:endParaRPr lang="en-US" altLang="zh-CN" sz="2000" dirty="0">
              <a:latin typeface="+mj-ea"/>
              <a:ea typeface="+mj-ea"/>
            </a:endParaRPr>
          </a:p>
          <a:p>
            <a:endParaRPr lang="en-US" altLang="zh-CN" sz="2000" dirty="0">
              <a:latin typeface="+mj-ea"/>
              <a:ea typeface="+mj-ea"/>
            </a:endParaRPr>
          </a:p>
          <a:p>
            <a:r>
              <a:rPr lang="zh-CN" altLang="en-US" sz="2000" b="1" dirty="0">
                <a:latin typeface="+mj-ea"/>
                <a:ea typeface="+mj-ea"/>
              </a:rPr>
              <a:t>缺点</a:t>
            </a:r>
            <a:endParaRPr lang="en-US" altLang="zh-CN" sz="2000" b="1" dirty="0">
              <a:latin typeface="+mj-ea"/>
              <a:ea typeface="+mj-ea"/>
            </a:endParaRPr>
          </a:p>
          <a:p>
            <a:endParaRPr lang="en-US" altLang="zh-CN" sz="2000" dirty="0">
              <a:latin typeface="+mj-ea"/>
              <a:ea typeface="+mj-ea"/>
            </a:endParaRPr>
          </a:p>
          <a:p>
            <a:r>
              <a:rPr lang="zh-CN" altLang="en-US" sz="2000" dirty="0">
                <a:latin typeface="+mj-ea"/>
                <a:ea typeface="+mj-ea"/>
              </a:rPr>
              <a:t>可能会存在些冗余代码的存在</a:t>
            </a:r>
            <a:endParaRPr kumimoji="1" lang="zh-CN" altLang="en-US" sz="2000" dirty="0">
              <a:latin typeface="+mj-ea"/>
              <a:ea typeface="+mj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EA34BA-19DA-7A4C-A5A7-F823F58B8B08}"/>
              </a:ext>
            </a:extLst>
          </p:cNvPr>
          <p:cNvSpPr txBox="1"/>
          <p:nvPr/>
        </p:nvSpPr>
        <p:spPr>
          <a:xfrm>
            <a:off x="357037" y="1595326"/>
            <a:ext cx="4164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+mj-ea"/>
                <a:ea typeface="+mj-ea"/>
              </a:rPr>
              <a:t>Service</a:t>
            </a:r>
            <a:r>
              <a:rPr kumimoji="1" lang="zh-CN" altLang="en-US" dirty="0">
                <a:latin typeface="+mj-ea"/>
                <a:ea typeface="+mj-ea"/>
              </a:rPr>
              <a:t> </a:t>
            </a:r>
            <a:r>
              <a:rPr kumimoji="1" lang="en-US" altLang="zh-CN" dirty="0">
                <a:latin typeface="+mj-ea"/>
                <a:ea typeface="+mj-ea"/>
              </a:rPr>
              <a:t>Provide</a:t>
            </a:r>
            <a:r>
              <a:rPr kumimoji="1" lang="zh-CN" altLang="en-US" dirty="0">
                <a:latin typeface="+mj-ea"/>
                <a:ea typeface="+mj-ea"/>
              </a:rPr>
              <a:t> </a:t>
            </a:r>
            <a:r>
              <a:rPr kumimoji="1" lang="en-US" altLang="zh-CN" dirty="0">
                <a:latin typeface="+mj-ea"/>
                <a:ea typeface="+mj-ea"/>
              </a:rPr>
              <a:t>Interface</a:t>
            </a:r>
            <a:r>
              <a:rPr kumimoji="1" lang="zh-CN" altLang="en-US" dirty="0">
                <a:latin typeface="+mj-ea"/>
                <a:ea typeface="+mj-ea"/>
              </a:rPr>
              <a:t>，</a:t>
            </a:r>
            <a:r>
              <a:rPr kumimoji="1" lang="en-US" altLang="zh-CN" dirty="0">
                <a:latin typeface="+mj-ea"/>
              </a:rPr>
              <a:t> </a:t>
            </a:r>
            <a:r>
              <a:rPr kumimoji="1" lang="zh-CN" altLang="en-US" dirty="0">
                <a:latin typeface="+mj-ea"/>
              </a:rPr>
              <a:t>简称 </a:t>
            </a:r>
            <a:r>
              <a:rPr kumimoji="1" lang="en-US" altLang="zh-CN" dirty="0">
                <a:latin typeface="+mj-ea"/>
              </a:rPr>
              <a:t>SPI</a:t>
            </a:r>
            <a:r>
              <a:rPr kumimoji="1" lang="zh-CN" altLang="en-US" dirty="0">
                <a:latin typeface="+mj-ea"/>
              </a:rPr>
              <a:t> </a:t>
            </a:r>
            <a:endParaRPr kumimoji="1" lang="zh-CN" altLang="en-US" dirty="0">
              <a:latin typeface="+mj-ea"/>
              <a:ea typeface="+mj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AC97DD-4323-854D-99F1-B71ACCADDBE3}"/>
              </a:ext>
            </a:extLst>
          </p:cNvPr>
          <p:cNvSpPr txBox="1"/>
          <p:nvPr/>
        </p:nvSpPr>
        <p:spPr>
          <a:xfrm>
            <a:off x="333869" y="987070"/>
            <a:ext cx="26548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b="1" dirty="0">
                <a:solidFill>
                  <a:schemeClr val="bg1"/>
                </a:solidFill>
                <a:latin typeface="+mj-ea"/>
                <a:ea typeface="+mj-ea"/>
              </a:rPr>
              <a:t>可扩展性 </a:t>
            </a:r>
            <a:r>
              <a:rPr kumimoji="1" lang="en-US" altLang="zh-CN" sz="2400" b="1" dirty="0">
                <a:solidFill>
                  <a:schemeClr val="bg1"/>
                </a:solidFill>
                <a:latin typeface="+mj-ea"/>
                <a:ea typeface="+mj-ea"/>
              </a:rPr>
              <a:t>–</a:t>
            </a:r>
            <a:r>
              <a:rPr kumimoji="1" lang="zh-CN" altLang="en-US" sz="2400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en-US" altLang="zh-CN" sz="2400" b="1" dirty="0">
                <a:solidFill>
                  <a:schemeClr val="bg1"/>
                </a:solidFill>
                <a:latin typeface="+mj-ea"/>
                <a:ea typeface="+mj-ea"/>
              </a:rPr>
              <a:t>SPI</a:t>
            </a:r>
            <a:r>
              <a:rPr kumimoji="1" lang="zh-CN" altLang="en-US" sz="2400" b="1" dirty="0">
                <a:solidFill>
                  <a:schemeClr val="bg1"/>
                </a:solidFill>
                <a:latin typeface="+mj-ea"/>
                <a:ea typeface="+mj-ea"/>
              </a:rPr>
              <a:t> 化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141D28F-D381-004E-A694-DDB8BEB5EA85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0324305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47700" y="290460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lang="zh-CN" altLang="en-US" sz="2800" dirty="0"/>
              <a:t>近期 </a:t>
            </a:r>
            <a:r>
              <a:rPr lang="en-US" altLang="zh-CN" sz="2800" dirty="0"/>
              <a:t>Roadmap</a:t>
            </a:r>
            <a:r>
              <a:rPr lang="zh-CN" altLang="en-US" sz="2800" dirty="0"/>
              <a:t> </a:t>
            </a:r>
            <a:r>
              <a:rPr lang="en-US" altLang="zh-CN" sz="2800" dirty="0"/>
              <a:t>-</a:t>
            </a:r>
            <a:r>
              <a:rPr lang="zh-CN" altLang="en-US" sz="2800" dirty="0"/>
              <a:t> </a:t>
            </a:r>
            <a:r>
              <a:rPr lang="zh-CN" altLang="en-US" sz="2800" dirty="0">
                <a:latin typeface="+mj-ea"/>
              </a:rPr>
              <a:t>架构再升级</a:t>
            </a:r>
            <a:endParaRPr kumimoji="1" sz="28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FA25DF-C23E-AA4C-92F4-F82803F9C455}"/>
              </a:ext>
            </a:extLst>
          </p:cNvPr>
          <p:cNvSpPr txBox="1"/>
          <p:nvPr/>
        </p:nvSpPr>
        <p:spPr>
          <a:xfrm>
            <a:off x="335360" y="947027"/>
            <a:ext cx="86003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高性能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7CA007C-D96D-2B4E-8377-0341F9C1109E}"/>
              </a:ext>
            </a:extLst>
          </p:cNvPr>
          <p:cNvSpPr txBox="1"/>
          <p:nvPr/>
        </p:nvSpPr>
        <p:spPr>
          <a:xfrm>
            <a:off x="346096" y="1689401"/>
            <a:ext cx="4968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+mj-ea"/>
                <a:ea typeface="+mj-ea"/>
              </a:rPr>
              <a:t>1</a:t>
            </a:r>
            <a:r>
              <a:rPr kumimoji="1" lang="zh-CN" altLang="en-US" dirty="0">
                <a:latin typeface="+mj-ea"/>
                <a:ea typeface="+mj-ea"/>
              </a:rPr>
              <a:t>、</a:t>
            </a:r>
            <a:r>
              <a:rPr kumimoji="1" lang="en-US" altLang="zh-CN" dirty="0">
                <a:latin typeface="+mj-ea"/>
                <a:ea typeface="+mj-ea"/>
              </a:rPr>
              <a:t>Master</a:t>
            </a:r>
            <a:r>
              <a:rPr kumimoji="1" lang="zh-CN" altLang="en-US" dirty="0">
                <a:latin typeface="+mj-ea"/>
                <a:ea typeface="+mj-ea"/>
              </a:rPr>
              <a:t> 重构</a:t>
            </a:r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zh-CN" altLang="en-US" dirty="0">
                <a:latin typeface="+mj-ea"/>
                <a:ea typeface="+mj-ea"/>
              </a:rPr>
              <a:t>   减少数据库轮询</a:t>
            </a:r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zh-CN" altLang="en-US" dirty="0">
                <a:latin typeface="+mj-ea"/>
                <a:ea typeface="+mj-ea"/>
              </a:rPr>
              <a:t>   减少线程使用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EB6323F-4DF9-4142-B1F8-2D2A799F77AB}"/>
              </a:ext>
            </a:extLst>
          </p:cNvPr>
          <p:cNvSpPr txBox="1"/>
          <p:nvPr/>
        </p:nvSpPr>
        <p:spPr>
          <a:xfrm>
            <a:off x="346096" y="3717032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+mj-ea"/>
                <a:ea typeface="+mj-ea"/>
              </a:rPr>
              <a:t>2</a:t>
            </a:r>
            <a:r>
              <a:rPr kumimoji="1" lang="zh-CN" altLang="en-US" dirty="0">
                <a:latin typeface="+mj-ea"/>
                <a:ea typeface="+mj-ea"/>
              </a:rPr>
              <a:t>、度量参数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5112042-8658-264F-979B-A1CC98C8509C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38375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49226" y="316852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近期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Roadmap</a:t>
            </a:r>
            <a:endParaRPr kumimoji="1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FA25DF-C23E-AA4C-92F4-F82803F9C455}"/>
              </a:ext>
            </a:extLst>
          </p:cNvPr>
          <p:cNvSpPr txBox="1"/>
          <p:nvPr/>
        </p:nvSpPr>
        <p:spPr>
          <a:xfrm>
            <a:off x="220145" y="1082009"/>
            <a:ext cx="86003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latin typeface="+mj-ea"/>
                <a:ea typeface="+mj-ea"/>
              </a:rPr>
              <a:t>功能规划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7CA007C-D96D-2B4E-8377-0341F9C1109E}"/>
              </a:ext>
            </a:extLst>
          </p:cNvPr>
          <p:cNvSpPr txBox="1"/>
          <p:nvPr/>
        </p:nvSpPr>
        <p:spPr>
          <a:xfrm>
            <a:off x="204618" y="1895428"/>
            <a:ext cx="111612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latin typeface="+mj-ea"/>
                <a:ea typeface="+mj-ea"/>
              </a:rPr>
              <a:t>任务结果参数传递</a:t>
            </a:r>
            <a:endParaRPr kumimoji="1"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latin typeface="+mj-ea"/>
                <a:ea typeface="+mj-ea"/>
              </a:rPr>
              <a:t>任务并发数控制</a:t>
            </a:r>
            <a:endParaRPr kumimoji="1" lang="en-US" altLang="zh-CN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有个任务队列设置的页面，这个页面可以设置多个队列，每个队列里可以设置任务并发数，每个任务可以指定他所属的队列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latin typeface="+mj-ea"/>
                <a:ea typeface="+mj-ea"/>
              </a:rPr>
              <a:t>列表依赖</a:t>
            </a:r>
            <a:endParaRPr kumimoji="1" lang="en-US" altLang="zh-CN" dirty="0">
              <a:latin typeface="+mj-ea"/>
              <a:ea typeface="+mj-ea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zh-CN" altLang="en-US" dirty="0"/>
              <a:t>页面爆炸</a:t>
            </a:r>
            <a:endParaRPr lang="en-US" altLang="zh-CN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zh-CN" altLang="en-US" dirty="0"/>
              <a:t>只关注自己相关的任务</a:t>
            </a:r>
          </a:p>
          <a:p>
            <a:pPr marL="742950" lvl="1" indent="-285750">
              <a:buFont typeface="Wingdings" pitchFamily="2" charset="2"/>
              <a:buChar char="Ø"/>
            </a:pPr>
            <a:endParaRPr kumimoji="1"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latin typeface="+mj-ea"/>
                <a:ea typeface="+mj-ea"/>
              </a:rPr>
              <a:t>工作流版本管理</a:t>
            </a:r>
            <a:r>
              <a:rPr kumimoji="1" lang="en-US" altLang="zh-CN" dirty="0">
                <a:latin typeface="+mj-ea"/>
                <a:ea typeface="+mj-ea"/>
              </a:rPr>
              <a:t>(done)</a:t>
            </a: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dirty="0">
              <a:latin typeface="+mj-ea"/>
              <a:ea typeface="+mj-ea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860A039-F897-D741-9602-862D77B125C9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1322635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593725" y="310782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 err="1">
                <a:latin typeface="+mj-ea"/>
              </a:rPr>
              <a:t>DolphinScheduler</a:t>
            </a:r>
            <a:r>
              <a:rPr lang="zh-CN" altLang="en-US" sz="2800" dirty="0">
                <a:latin typeface="+mj-ea"/>
              </a:rPr>
              <a:t> </a:t>
            </a:r>
            <a:r>
              <a:rPr lang="en-US" altLang="zh-CN" sz="2800" dirty="0">
                <a:latin typeface="+mj-ea"/>
              </a:rPr>
              <a:t>Slogan</a:t>
            </a:r>
            <a:endParaRPr kumimoji="1" sz="2800" dirty="0">
              <a:latin typeface="+mj-ea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7F32E07-9830-4C4C-BF4E-F544AF9F1660}"/>
              </a:ext>
            </a:extLst>
          </p:cNvPr>
          <p:cNvGrpSpPr/>
          <p:nvPr/>
        </p:nvGrpSpPr>
        <p:grpSpPr>
          <a:xfrm>
            <a:off x="1487488" y="1628800"/>
            <a:ext cx="8375562" cy="4059311"/>
            <a:chOff x="925286" y="1736154"/>
            <a:chExt cx="8375562" cy="4059311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36BD1AAF-D033-8E43-B6D2-26013811E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26198" y="1797632"/>
              <a:ext cx="774650" cy="730384"/>
            </a:xfrm>
            <a:prstGeom prst="rect">
              <a:avLst/>
            </a:prstGeom>
          </p:spPr>
        </p:pic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E422A388-8497-F447-BEA2-C166885142CD}"/>
                </a:ext>
              </a:extLst>
            </p:cNvPr>
            <p:cNvSpPr/>
            <p:nvPr/>
          </p:nvSpPr>
          <p:spPr bwMode="auto">
            <a:xfrm rot="2686389">
              <a:off x="5009815" y="2501318"/>
              <a:ext cx="2115616" cy="723083"/>
            </a:xfrm>
            <a:custGeom>
              <a:avLst/>
              <a:gdLst>
                <a:gd name="T0" fmla="*/ 17 w 234"/>
                <a:gd name="T1" fmla="*/ 44 h 83"/>
                <a:gd name="T2" fmla="*/ 234 w 234"/>
                <a:gd name="T3" fmla="*/ 54 h 83"/>
                <a:gd name="T4" fmla="*/ 209 w 234"/>
                <a:gd name="T5" fmla="*/ 78 h 83"/>
                <a:gd name="T6" fmla="*/ 41 w 234"/>
                <a:gd name="T7" fmla="*/ 69 h 83"/>
                <a:gd name="T8" fmla="*/ 55 w 234"/>
                <a:gd name="T9" fmla="*/ 83 h 83"/>
                <a:gd name="T10" fmla="*/ 0 w 234"/>
                <a:gd name="T11" fmla="*/ 82 h 83"/>
                <a:gd name="T12" fmla="*/ 0 w 234"/>
                <a:gd name="T13" fmla="*/ 27 h 83"/>
                <a:gd name="T14" fmla="*/ 17 w 234"/>
                <a:gd name="T15" fmla="*/ 4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4" h="83">
                  <a:moveTo>
                    <a:pt x="17" y="44"/>
                  </a:moveTo>
                  <a:cubicBezTo>
                    <a:pt x="83" y="0"/>
                    <a:pt x="171" y="3"/>
                    <a:pt x="234" y="54"/>
                  </a:cubicBezTo>
                  <a:cubicBezTo>
                    <a:pt x="209" y="78"/>
                    <a:pt x="209" y="78"/>
                    <a:pt x="209" y="78"/>
                  </a:cubicBezTo>
                  <a:cubicBezTo>
                    <a:pt x="161" y="40"/>
                    <a:pt x="93" y="37"/>
                    <a:pt x="41" y="69"/>
                  </a:cubicBezTo>
                  <a:cubicBezTo>
                    <a:pt x="55" y="83"/>
                    <a:pt x="55" y="83"/>
                    <a:pt x="55" y="8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7" y="44"/>
                    <a:pt x="17" y="44"/>
                    <a:pt x="17" y="44"/>
                  </a:cubicBezTo>
                  <a:close/>
                </a:path>
              </a:pathLst>
            </a:custGeom>
            <a:solidFill>
              <a:srgbClr val="95BFF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+mj-ea"/>
                <a:ea typeface="+mj-ea"/>
                <a:cs typeface="Arial" panose="020B0604020202020204" pitchFamily="34" charset="0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FE17CDC5-4AAB-E444-80D5-661240EF8BA1}"/>
                </a:ext>
              </a:extLst>
            </p:cNvPr>
            <p:cNvSpPr/>
            <p:nvPr/>
          </p:nvSpPr>
          <p:spPr bwMode="auto">
            <a:xfrm rot="2686389">
              <a:off x="5771542" y="3806071"/>
              <a:ext cx="720454" cy="1989394"/>
            </a:xfrm>
            <a:custGeom>
              <a:avLst/>
              <a:gdLst>
                <a:gd name="T0" fmla="*/ 0 w 80"/>
                <a:gd name="T1" fmla="*/ 56 h 228"/>
                <a:gd name="T2" fmla="*/ 14 w 80"/>
                <a:gd name="T3" fmla="*/ 42 h 228"/>
                <a:gd name="T4" fmla="*/ 3 w 80"/>
                <a:gd name="T5" fmla="*/ 204 h 228"/>
                <a:gd name="T6" fmla="*/ 28 w 80"/>
                <a:gd name="T7" fmla="*/ 228 h 228"/>
                <a:gd name="T8" fmla="*/ 39 w 80"/>
                <a:gd name="T9" fmla="*/ 17 h 228"/>
                <a:gd name="T10" fmla="*/ 56 w 80"/>
                <a:gd name="T11" fmla="*/ 0 h 228"/>
                <a:gd name="T12" fmla="*/ 0 w 80"/>
                <a:gd name="T13" fmla="*/ 0 h 228"/>
                <a:gd name="T14" fmla="*/ 0 w 80"/>
                <a:gd name="T15" fmla="*/ 56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228">
                  <a:moveTo>
                    <a:pt x="0" y="56"/>
                  </a:moveTo>
                  <a:cubicBezTo>
                    <a:pt x="14" y="42"/>
                    <a:pt x="14" y="42"/>
                    <a:pt x="14" y="42"/>
                  </a:cubicBezTo>
                  <a:cubicBezTo>
                    <a:pt x="43" y="93"/>
                    <a:pt x="39" y="157"/>
                    <a:pt x="3" y="204"/>
                  </a:cubicBezTo>
                  <a:cubicBezTo>
                    <a:pt x="28" y="228"/>
                    <a:pt x="28" y="228"/>
                    <a:pt x="28" y="228"/>
                  </a:cubicBezTo>
                  <a:cubicBezTo>
                    <a:pt x="76" y="167"/>
                    <a:pt x="80" y="82"/>
                    <a:pt x="39" y="17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6"/>
                    <a:pt x="0" y="56"/>
                    <a:pt x="0" y="56"/>
                  </a:cubicBezTo>
                  <a:close/>
                </a:path>
              </a:pathLst>
            </a:custGeom>
            <a:solidFill>
              <a:srgbClr val="7DDA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+mj-ea"/>
                <a:ea typeface="+mj-ea"/>
                <a:cs typeface="Arial" panose="020B0604020202020204" pitchFamily="34" charset="0"/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6D423CE-04E3-9444-93CD-F6DA3CB306D2}"/>
                </a:ext>
              </a:extLst>
            </p:cNvPr>
            <p:cNvSpPr/>
            <p:nvPr/>
          </p:nvSpPr>
          <p:spPr bwMode="auto">
            <a:xfrm rot="2686389">
              <a:off x="3169166" y="4440424"/>
              <a:ext cx="2066062" cy="697389"/>
            </a:xfrm>
            <a:custGeom>
              <a:avLst/>
              <a:gdLst>
                <a:gd name="T0" fmla="*/ 229 w 229"/>
                <a:gd name="T1" fmla="*/ 56 h 80"/>
                <a:gd name="T2" fmla="*/ 211 w 229"/>
                <a:gd name="T3" fmla="*/ 38 h 80"/>
                <a:gd name="T4" fmla="*/ 0 w 229"/>
                <a:gd name="T5" fmla="*/ 29 h 80"/>
                <a:gd name="T6" fmla="*/ 24 w 229"/>
                <a:gd name="T7" fmla="*/ 4 h 80"/>
                <a:gd name="T8" fmla="*/ 187 w 229"/>
                <a:gd name="T9" fmla="*/ 13 h 80"/>
                <a:gd name="T10" fmla="*/ 174 w 229"/>
                <a:gd name="T11" fmla="*/ 0 h 80"/>
                <a:gd name="T12" fmla="*/ 229 w 229"/>
                <a:gd name="T13" fmla="*/ 0 h 80"/>
                <a:gd name="T14" fmla="*/ 229 w 229"/>
                <a:gd name="T15" fmla="*/ 5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9" h="80">
                  <a:moveTo>
                    <a:pt x="229" y="56"/>
                  </a:moveTo>
                  <a:cubicBezTo>
                    <a:pt x="211" y="38"/>
                    <a:pt x="211" y="38"/>
                    <a:pt x="211" y="38"/>
                  </a:cubicBezTo>
                  <a:cubicBezTo>
                    <a:pt x="147" y="80"/>
                    <a:pt x="62" y="77"/>
                    <a:pt x="0" y="29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72" y="40"/>
                    <a:pt x="136" y="43"/>
                    <a:pt x="187" y="13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29" y="56"/>
                    <a:pt x="229" y="56"/>
                    <a:pt x="229" y="56"/>
                  </a:cubicBezTo>
                  <a:close/>
                </a:path>
              </a:pathLst>
            </a:custGeom>
            <a:solidFill>
              <a:srgbClr val="9BBB5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latin typeface="+mj-ea"/>
                <a:ea typeface="+mj-ea"/>
                <a:cs typeface="Arial" panose="020B0604020202020204" pitchFamily="34" charset="0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5B55E9D1-567A-A94B-A2EE-4C98C02916AE}"/>
                </a:ext>
              </a:extLst>
            </p:cNvPr>
            <p:cNvSpPr/>
            <p:nvPr/>
          </p:nvSpPr>
          <p:spPr bwMode="auto">
            <a:xfrm rot="2686389">
              <a:off x="3764352" y="1851483"/>
              <a:ext cx="731889" cy="2015088"/>
            </a:xfrm>
            <a:custGeom>
              <a:avLst/>
              <a:gdLst>
                <a:gd name="T0" fmla="*/ 26 w 81"/>
                <a:gd name="T1" fmla="*/ 231 h 231"/>
                <a:gd name="T2" fmla="*/ 43 w 81"/>
                <a:gd name="T3" fmla="*/ 213 h 231"/>
                <a:gd name="T4" fmla="*/ 52 w 81"/>
                <a:gd name="T5" fmla="*/ 0 h 231"/>
                <a:gd name="T6" fmla="*/ 77 w 81"/>
                <a:gd name="T7" fmla="*/ 24 h 231"/>
                <a:gd name="T8" fmla="*/ 68 w 81"/>
                <a:gd name="T9" fmla="*/ 189 h 231"/>
                <a:gd name="T10" fmla="*/ 81 w 81"/>
                <a:gd name="T11" fmla="*/ 175 h 231"/>
                <a:gd name="T12" fmla="*/ 81 w 81"/>
                <a:gd name="T13" fmla="*/ 231 h 231"/>
                <a:gd name="T14" fmla="*/ 26 w 81"/>
                <a:gd name="T15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231">
                  <a:moveTo>
                    <a:pt x="26" y="231"/>
                  </a:moveTo>
                  <a:cubicBezTo>
                    <a:pt x="43" y="213"/>
                    <a:pt x="43" y="213"/>
                    <a:pt x="43" y="213"/>
                  </a:cubicBezTo>
                  <a:cubicBezTo>
                    <a:pt x="0" y="148"/>
                    <a:pt x="3" y="62"/>
                    <a:pt x="52" y="0"/>
                  </a:cubicBezTo>
                  <a:cubicBezTo>
                    <a:pt x="77" y="24"/>
                    <a:pt x="77" y="24"/>
                    <a:pt x="77" y="24"/>
                  </a:cubicBezTo>
                  <a:cubicBezTo>
                    <a:pt x="40" y="72"/>
                    <a:pt x="37" y="138"/>
                    <a:pt x="68" y="189"/>
                  </a:cubicBezTo>
                  <a:cubicBezTo>
                    <a:pt x="81" y="175"/>
                    <a:pt x="81" y="175"/>
                    <a:pt x="81" y="175"/>
                  </a:cubicBezTo>
                  <a:cubicBezTo>
                    <a:pt x="81" y="231"/>
                    <a:pt x="81" y="231"/>
                    <a:pt x="81" y="231"/>
                  </a:cubicBezTo>
                  <a:lnTo>
                    <a:pt x="26" y="231"/>
                  </a:lnTo>
                  <a:close/>
                </a:path>
              </a:pathLst>
            </a:custGeom>
            <a:solidFill>
              <a:srgbClr val="C0504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latin typeface="+mj-ea"/>
                <a:ea typeface="+mj-ea"/>
                <a:cs typeface="Arial" panose="020B0604020202020204" pitchFamily="34" charset="0"/>
              </a:endParaRPr>
            </a:p>
          </p:txBody>
        </p:sp>
        <p:sp>
          <p:nvSpPr>
            <p:cNvPr id="11" name="TextBox 34">
              <a:extLst>
                <a:ext uri="{FF2B5EF4-FFF2-40B4-BE49-F238E27FC236}">
                  <a16:creationId xmlns:a16="http://schemas.microsoft.com/office/drawing/2014/main" id="{B5A073B6-8463-1A42-A599-2EFC8DC99592}"/>
                </a:ext>
              </a:extLst>
            </p:cNvPr>
            <p:cNvSpPr txBox="1"/>
            <p:nvPr/>
          </p:nvSpPr>
          <p:spPr>
            <a:xfrm>
              <a:off x="4373523" y="4358231"/>
              <a:ext cx="154561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b="1" dirty="0">
                  <a:latin typeface="+mj-ea"/>
                  <a:ea typeface="+mj-ea"/>
                  <a:cs typeface="Arial" panose="020B0604020202020204" pitchFamily="34" charset="0"/>
                </a:rPr>
                <a:t>SUCCESS</a:t>
              </a:r>
              <a:endParaRPr lang="en-GB" sz="2200" b="1" dirty="0">
                <a:latin typeface="+mj-ea"/>
                <a:ea typeface="+mj-ea"/>
                <a:cs typeface="Arial" panose="020B0604020202020204" pitchFamily="34" charset="0"/>
              </a:endParaRPr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59555DB2-1E0D-FA46-8CB4-AAA869F930D8}"/>
                </a:ext>
              </a:extLst>
            </p:cNvPr>
            <p:cNvGrpSpPr/>
            <p:nvPr/>
          </p:nvGrpSpPr>
          <p:grpSpPr>
            <a:xfrm>
              <a:off x="6006100" y="4254100"/>
              <a:ext cx="3294748" cy="1020309"/>
              <a:chOff x="5372116" y="3473812"/>
              <a:chExt cx="3294748" cy="1020309"/>
            </a:xfrm>
          </p:grpSpPr>
          <p:grpSp>
            <p:nvGrpSpPr>
              <p:cNvPr id="42" name="Group 18">
                <a:extLst>
                  <a:ext uri="{FF2B5EF4-FFF2-40B4-BE49-F238E27FC236}">
                    <a16:creationId xmlns:a16="http://schemas.microsoft.com/office/drawing/2014/main" id="{7E51E289-D407-B846-AB2D-D12E1E1B26D2}"/>
                  </a:ext>
                </a:extLst>
              </p:cNvPr>
              <p:cNvGrpSpPr/>
              <p:nvPr/>
            </p:nvGrpSpPr>
            <p:grpSpPr>
              <a:xfrm>
                <a:off x="5372116" y="4029233"/>
                <a:ext cx="2701595" cy="464888"/>
                <a:chOff x="7202658" y="1907795"/>
                <a:chExt cx="2785403" cy="497781"/>
              </a:xfrm>
              <a:solidFill>
                <a:schemeClr val="accent4"/>
              </a:solidFill>
            </p:grpSpPr>
            <p:cxnSp>
              <p:nvCxnSpPr>
                <p:cNvPr id="44" name="Straight Connector 20">
                  <a:extLst>
                    <a:ext uri="{FF2B5EF4-FFF2-40B4-BE49-F238E27FC236}">
                      <a16:creationId xmlns:a16="http://schemas.microsoft.com/office/drawing/2014/main" id="{30B318DB-0367-224E-9153-1FA28E1BA259}"/>
                    </a:ext>
                  </a:extLst>
                </p:cNvPr>
                <p:cNvCxnSpPr/>
                <p:nvPr/>
              </p:nvCxnSpPr>
              <p:spPr>
                <a:xfrm>
                  <a:off x="7202658" y="2405575"/>
                  <a:ext cx="2236764" cy="0"/>
                </a:xfrm>
                <a:prstGeom prst="line">
                  <a:avLst/>
                </a:prstGeom>
                <a:grpFill/>
                <a:ln w="25400">
                  <a:solidFill>
                    <a:srgbClr val="7DDA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21">
                  <a:extLst>
                    <a:ext uri="{FF2B5EF4-FFF2-40B4-BE49-F238E27FC236}">
                      <a16:creationId xmlns:a16="http://schemas.microsoft.com/office/drawing/2014/main" id="{99608687-4898-A949-8A42-577F7FD59AD8}"/>
                    </a:ext>
                  </a:extLst>
                </p:cNvPr>
                <p:cNvCxnSpPr/>
                <p:nvPr/>
              </p:nvCxnSpPr>
              <p:spPr>
                <a:xfrm flipV="1">
                  <a:off x="9425354" y="1907795"/>
                  <a:ext cx="562707" cy="497781"/>
                </a:xfrm>
                <a:prstGeom prst="line">
                  <a:avLst/>
                </a:prstGeom>
                <a:grpFill/>
                <a:ln w="25400">
                  <a:solidFill>
                    <a:srgbClr val="7DDA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3" name="Oval 19">
                <a:extLst>
                  <a:ext uri="{FF2B5EF4-FFF2-40B4-BE49-F238E27FC236}">
                    <a16:creationId xmlns:a16="http://schemas.microsoft.com/office/drawing/2014/main" id="{788D698E-AF0D-374E-AE2B-0FB7DD6C6343}"/>
                  </a:ext>
                </a:extLst>
              </p:cNvPr>
              <p:cNvSpPr/>
              <p:nvPr/>
            </p:nvSpPr>
            <p:spPr>
              <a:xfrm>
                <a:off x="7933899" y="3473812"/>
                <a:ext cx="732965" cy="705766"/>
              </a:xfrm>
              <a:prstGeom prst="ellipse">
                <a:avLst/>
              </a:prstGeom>
              <a:solidFill>
                <a:srgbClr val="7DDA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dirty="0">
                  <a:solidFill>
                    <a:schemeClr val="tx1"/>
                  </a:solidFill>
                  <a:latin typeface="+mj-ea"/>
                  <a:ea typeface="+mj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FDA33C78-91A9-DA45-8FED-DD4611E09B25}"/>
                </a:ext>
              </a:extLst>
            </p:cNvPr>
            <p:cNvGrpSpPr/>
            <p:nvPr/>
          </p:nvGrpSpPr>
          <p:grpSpPr>
            <a:xfrm>
              <a:off x="925286" y="4254100"/>
              <a:ext cx="3294748" cy="1020309"/>
              <a:chOff x="291302" y="3473812"/>
              <a:chExt cx="3294748" cy="1020309"/>
            </a:xfrm>
          </p:grpSpPr>
          <p:grpSp>
            <p:nvGrpSpPr>
              <p:cNvPr id="36" name="Group 28">
                <a:extLst>
                  <a:ext uri="{FF2B5EF4-FFF2-40B4-BE49-F238E27FC236}">
                    <a16:creationId xmlns:a16="http://schemas.microsoft.com/office/drawing/2014/main" id="{7CF1CA4F-0BAC-3E4C-89CC-5C2608FD9E18}"/>
                  </a:ext>
                </a:extLst>
              </p:cNvPr>
              <p:cNvGrpSpPr/>
              <p:nvPr/>
            </p:nvGrpSpPr>
            <p:grpSpPr>
              <a:xfrm flipH="1">
                <a:off x="291302" y="3473812"/>
                <a:ext cx="3294748" cy="1020309"/>
                <a:chOff x="6991643" y="1620367"/>
                <a:chExt cx="3396957" cy="1092501"/>
              </a:xfrm>
            </p:grpSpPr>
            <p:grpSp>
              <p:nvGrpSpPr>
                <p:cNvPr id="38" name="Group 29">
                  <a:extLst>
                    <a:ext uri="{FF2B5EF4-FFF2-40B4-BE49-F238E27FC236}">
                      <a16:creationId xmlns:a16="http://schemas.microsoft.com/office/drawing/2014/main" id="{CFCA0779-4422-E14E-B8C2-9CC4E99553D6}"/>
                    </a:ext>
                  </a:extLst>
                </p:cNvPr>
                <p:cNvGrpSpPr/>
                <p:nvPr/>
              </p:nvGrpSpPr>
              <p:grpSpPr>
                <a:xfrm>
                  <a:off x="6991643" y="2215087"/>
                  <a:ext cx="2785403" cy="497781"/>
                  <a:chOff x="7202658" y="1907795"/>
                  <a:chExt cx="2785403" cy="497781"/>
                </a:xfrm>
              </p:grpSpPr>
              <p:cxnSp>
                <p:nvCxnSpPr>
                  <p:cNvPr id="40" name="Straight Connector 31">
                    <a:extLst>
                      <a:ext uri="{FF2B5EF4-FFF2-40B4-BE49-F238E27FC236}">
                        <a16:creationId xmlns:a16="http://schemas.microsoft.com/office/drawing/2014/main" id="{A0E14A70-B1E9-684A-AB2D-44FAEDC863BC}"/>
                      </a:ext>
                    </a:extLst>
                  </p:cNvPr>
                  <p:cNvCxnSpPr/>
                  <p:nvPr/>
                </p:nvCxnSpPr>
                <p:spPr>
                  <a:xfrm>
                    <a:off x="7202658" y="2405575"/>
                    <a:ext cx="2236764" cy="0"/>
                  </a:xfrm>
                  <a:prstGeom prst="line">
                    <a:avLst/>
                  </a:prstGeom>
                  <a:ln w="25400">
                    <a:solidFill>
                      <a:srgbClr val="9BBB59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Straight Connector 32">
                    <a:extLst>
                      <a:ext uri="{FF2B5EF4-FFF2-40B4-BE49-F238E27FC236}">
                        <a16:creationId xmlns:a16="http://schemas.microsoft.com/office/drawing/2014/main" id="{699D70CD-BC7F-A84E-A887-BDF11D731A1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9425354" y="1907795"/>
                    <a:ext cx="562707" cy="497781"/>
                  </a:xfrm>
                  <a:prstGeom prst="line">
                    <a:avLst/>
                  </a:prstGeom>
                  <a:ln w="25400">
                    <a:solidFill>
                      <a:srgbClr val="9BBB59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9" name="Oval 30">
                  <a:extLst>
                    <a:ext uri="{FF2B5EF4-FFF2-40B4-BE49-F238E27FC236}">
                      <a16:creationId xmlns:a16="http://schemas.microsoft.com/office/drawing/2014/main" id="{D333DFCF-598B-174D-BEA7-C53154A09BDF}"/>
                    </a:ext>
                  </a:extLst>
                </p:cNvPr>
                <p:cNvSpPr/>
                <p:nvPr/>
              </p:nvSpPr>
              <p:spPr>
                <a:xfrm>
                  <a:off x="9632897" y="1620367"/>
                  <a:ext cx="755703" cy="755703"/>
                </a:xfrm>
                <a:prstGeom prst="ellipse">
                  <a:avLst/>
                </a:prstGeom>
                <a:solidFill>
                  <a:srgbClr val="9BBB5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>
                    <a:solidFill>
                      <a:schemeClr val="tx1"/>
                    </a:solidFill>
                    <a:latin typeface="+mj-ea"/>
                    <a:ea typeface="+mj-ea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E8C14A0A-D23B-B647-921D-D95461F88E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3982" y="3678082"/>
                <a:ext cx="327605" cy="308321"/>
              </a:xfrm>
              <a:custGeom>
                <a:avLst/>
                <a:gdLst>
                  <a:gd name="T0" fmla="*/ 74 w 82"/>
                  <a:gd name="T1" fmla="*/ 6 h 80"/>
                  <a:gd name="T2" fmla="*/ 67 w 82"/>
                  <a:gd name="T3" fmla="*/ 27 h 80"/>
                  <a:gd name="T4" fmla="*/ 65 w 82"/>
                  <a:gd name="T5" fmla="*/ 30 h 80"/>
                  <a:gd name="T6" fmla="*/ 75 w 82"/>
                  <a:gd name="T7" fmla="*/ 71 h 80"/>
                  <a:gd name="T8" fmla="*/ 66 w 82"/>
                  <a:gd name="T9" fmla="*/ 80 h 80"/>
                  <a:gd name="T10" fmla="*/ 44 w 82"/>
                  <a:gd name="T11" fmla="*/ 50 h 80"/>
                  <a:gd name="T12" fmla="*/ 36 w 82"/>
                  <a:gd name="T13" fmla="*/ 57 h 80"/>
                  <a:gd name="T14" fmla="*/ 39 w 82"/>
                  <a:gd name="T15" fmla="*/ 70 h 80"/>
                  <a:gd name="T16" fmla="*/ 34 w 82"/>
                  <a:gd name="T17" fmla="*/ 75 h 80"/>
                  <a:gd name="T18" fmla="*/ 26 w 82"/>
                  <a:gd name="T19" fmla="*/ 61 h 80"/>
                  <a:gd name="T20" fmla="*/ 21 w 82"/>
                  <a:gd name="T21" fmla="*/ 67 h 80"/>
                  <a:gd name="T22" fmla="*/ 16 w 82"/>
                  <a:gd name="T23" fmla="*/ 62 h 80"/>
                  <a:gd name="T24" fmla="*/ 21 w 82"/>
                  <a:gd name="T25" fmla="*/ 57 h 80"/>
                  <a:gd name="T26" fmla="*/ 7 w 82"/>
                  <a:gd name="T27" fmla="*/ 50 h 80"/>
                  <a:gd name="T28" fmla="*/ 12 w 82"/>
                  <a:gd name="T29" fmla="*/ 44 h 80"/>
                  <a:gd name="T30" fmla="*/ 25 w 82"/>
                  <a:gd name="T31" fmla="*/ 47 h 80"/>
                  <a:gd name="T32" fmla="*/ 32 w 82"/>
                  <a:gd name="T33" fmla="*/ 39 h 80"/>
                  <a:gd name="T34" fmla="*/ 0 w 82"/>
                  <a:gd name="T35" fmla="*/ 18 h 80"/>
                  <a:gd name="T36" fmla="*/ 9 w 82"/>
                  <a:gd name="T37" fmla="*/ 8 h 80"/>
                  <a:gd name="T38" fmla="*/ 51 w 82"/>
                  <a:gd name="T39" fmla="*/ 16 h 80"/>
                  <a:gd name="T40" fmla="*/ 53 w 82"/>
                  <a:gd name="T41" fmla="*/ 13 h 80"/>
                  <a:gd name="T42" fmla="*/ 74 w 82"/>
                  <a:gd name="T43" fmla="*/ 6 h 80"/>
                  <a:gd name="T44" fmla="*/ 82 w 82"/>
                  <a:gd name="T45" fmla="*/ 50 h 80"/>
                  <a:gd name="T46" fmla="*/ 74 w 82"/>
                  <a:gd name="T47" fmla="*/ 42 h 80"/>
                  <a:gd name="T48" fmla="*/ 72 w 82"/>
                  <a:gd name="T49" fmla="*/ 44 h 80"/>
                  <a:gd name="T50" fmla="*/ 76 w 82"/>
                  <a:gd name="T51" fmla="*/ 57 h 80"/>
                  <a:gd name="T52" fmla="*/ 82 w 82"/>
                  <a:gd name="T53" fmla="*/ 50 h 80"/>
                  <a:gd name="T54" fmla="*/ 29 w 82"/>
                  <a:gd name="T55" fmla="*/ 0 h 80"/>
                  <a:gd name="T56" fmla="*/ 23 w 82"/>
                  <a:gd name="T57" fmla="*/ 7 h 80"/>
                  <a:gd name="T58" fmla="*/ 36 w 82"/>
                  <a:gd name="T59" fmla="*/ 10 h 80"/>
                  <a:gd name="T60" fmla="*/ 37 w 82"/>
                  <a:gd name="T61" fmla="*/ 8 h 80"/>
                  <a:gd name="T62" fmla="*/ 29 w 82"/>
                  <a:gd name="T6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2" h="80">
                    <a:moveTo>
                      <a:pt x="74" y="6"/>
                    </a:moveTo>
                    <a:cubicBezTo>
                      <a:pt x="76" y="15"/>
                      <a:pt x="74" y="21"/>
                      <a:pt x="67" y="27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66" y="80"/>
                      <a:pt x="66" y="80"/>
                      <a:pt x="66" y="80"/>
                    </a:cubicBezTo>
                    <a:cubicBezTo>
                      <a:pt x="44" y="50"/>
                      <a:pt x="44" y="50"/>
                      <a:pt x="44" y="50"/>
                    </a:cubicBezTo>
                    <a:cubicBezTo>
                      <a:pt x="36" y="57"/>
                      <a:pt x="36" y="57"/>
                      <a:pt x="36" y="57"/>
                    </a:cubicBezTo>
                    <a:cubicBezTo>
                      <a:pt x="39" y="70"/>
                      <a:pt x="39" y="70"/>
                      <a:pt x="39" y="70"/>
                    </a:cubicBezTo>
                    <a:cubicBezTo>
                      <a:pt x="34" y="75"/>
                      <a:pt x="34" y="75"/>
                      <a:pt x="34" y="75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62"/>
                      <a:pt x="16" y="62"/>
                      <a:pt x="16" y="62"/>
                    </a:cubicBezTo>
                    <a:cubicBezTo>
                      <a:pt x="21" y="57"/>
                      <a:pt x="21" y="57"/>
                      <a:pt x="21" y="57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51" y="16"/>
                      <a:pt x="51" y="16"/>
                      <a:pt x="51" y="16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60" y="5"/>
                      <a:pt x="67" y="4"/>
                      <a:pt x="74" y="6"/>
                    </a:cubicBezTo>
                    <a:close/>
                    <a:moveTo>
                      <a:pt x="82" y="50"/>
                    </a:moveTo>
                    <a:cubicBezTo>
                      <a:pt x="74" y="42"/>
                      <a:pt x="74" y="42"/>
                      <a:pt x="74" y="42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82" y="50"/>
                      <a:pt x="82" y="50"/>
                      <a:pt x="82" y="50"/>
                    </a:cubicBezTo>
                    <a:close/>
                    <a:moveTo>
                      <a:pt x="29" y="0"/>
                    </a:moveTo>
                    <a:cubicBezTo>
                      <a:pt x="23" y="7"/>
                      <a:pt x="23" y="7"/>
                      <a:pt x="23" y="7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7" y="8"/>
                      <a:pt x="37" y="8"/>
                      <a:pt x="37" y="8"/>
                    </a:cubicBez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>
                  <a:latin typeface="+mj-ea"/>
                  <a:ea typeface="+mj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1D53423-DA6C-9943-8B57-13E3BCD09E17}"/>
                </a:ext>
              </a:extLst>
            </p:cNvPr>
            <p:cNvGrpSpPr/>
            <p:nvPr/>
          </p:nvGrpSpPr>
          <p:grpSpPr>
            <a:xfrm>
              <a:off x="6530280" y="2364911"/>
              <a:ext cx="2067743" cy="391554"/>
              <a:chOff x="5896296" y="1584623"/>
              <a:chExt cx="2067743" cy="391554"/>
            </a:xfrm>
          </p:grpSpPr>
          <p:cxnSp>
            <p:nvCxnSpPr>
              <p:cNvPr id="34" name="Straight Connector 9">
                <a:extLst>
                  <a:ext uri="{FF2B5EF4-FFF2-40B4-BE49-F238E27FC236}">
                    <a16:creationId xmlns:a16="http://schemas.microsoft.com/office/drawing/2014/main" id="{6213AD20-79D2-EB47-8901-0B73EBBCB7C9}"/>
                  </a:ext>
                </a:extLst>
              </p:cNvPr>
              <p:cNvCxnSpPr/>
              <p:nvPr/>
            </p:nvCxnSpPr>
            <p:spPr>
              <a:xfrm>
                <a:off x="5896296" y="1976175"/>
                <a:ext cx="1645283" cy="0"/>
              </a:xfrm>
              <a:prstGeom prst="line">
                <a:avLst/>
              </a:prstGeom>
              <a:ln w="25400">
                <a:solidFill>
                  <a:srgbClr val="95BF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11">
                <a:extLst>
                  <a:ext uri="{FF2B5EF4-FFF2-40B4-BE49-F238E27FC236}">
                    <a16:creationId xmlns:a16="http://schemas.microsoft.com/office/drawing/2014/main" id="{8F0F9412-E205-914D-AD7D-0C5B27E8620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527935" y="1584623"/>
                <a:ext cx="436104" cy="391554"/>
              </a:xfrm>
              <a:prstGeom prst="line">
                <a:avLst/>
              </a:prstGeom>
              <a:ln w="25400">
                <a:solidFill>
                  <a:srgbClr val="95BF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DD82903B-1B67-484A-BB8A-80042D2CD86C}"/>
                </a:ext>
              </a:extLst>
            </p:cNvPr>
            <p:cNvGrpSpPr/>
            <p:nvPr/>
          </p:nvGrpSpPr>
          <p:grpSpPr>
            <a:xfrm>
              <a:off x="925286" y="1736154"/>
              <a:ext cx="2770568" cy="1020309"/>
              <a:chOff x="291302" y="955866"/>
              <a:chExt cx="2770568" cy="1020309"/>
            </a:xfrm>
          </p:grpSpPr>
          <p:grpSp>
            <p:nvGrpSpPr>
              <p:cNvPr id="28" name="Group 23">
                <a:extLst>
                  <a:ext uri="{FF2B5EF4-FFF2-40B4-BE49-F238E27FC236}">
                    <a16:creationId xmlns:a16="http://schemas.microsoft.com/office/drawing/2014/main" id="{3B911648-399D-9C49-904F-B0C883876D48}"/>
                  </a:ext>
                </a:extLst>
              </p:cNvPr>
              <p:cNvGrpSpPr/>
              <p:nvPr/>
            </p:nvGrpSpPr>
            <p:grpSpPr>
              <a:xfrm flipH="1">
                <a:off x="291302" y="955866"/>
                <a:ext cx="2770568" cy="1020309"/>
                <a:chOff x="7532084" y="1620367"/>
                <a:chExt cx="2856516" cy="1092501"/>
              </a:xfrm>
            </p:grpSpPr>
            <p:grpSp>
              <p:nvGrpSpPr>
                <p:cNvPr id="30" name="Group 24">
                  <a:extLst>
                    <a:ext uri="{FF2B5EF4-FFF2-40B4-BE49-F238E27FC236}">
                      <a16:creationId xmlns:a16="http://schemas.microsoft.com/office/drawing/2014/main" id="{BB19F44A-6E80-8342-BA61-6BC3223E1E5F}"/>
                    </a:ext>
                  </a:extLst>
                </p:cNvPr>
                <p:cNvGrpSpPr/>
                <p:nvPr/>
              </p:nvGrpSpPr>
              <p:grpSpPr>
                <a:xfrm>
                  <a:off x="7532084" y="2215087"/>
                  <a:ext cx="2244962" cy="497781"/>
                  <a:chOff x="7743099" y="1907795"/>
                  <a:chExt cx="2244962" cy="497781"/>
                </a:xfrm>
              </p:grpSpPr>
              <p:cxnSp>
                <p:nvCxnSpPr>
                  <p:cNvPr id="32" name="Straight Connector 26">
                    <a:extLst>
                      <a:ext uri="{FF2B5EF4-FFF2-40B4-BE49-F238E27FC236}">
                        <a16:creationId xmlns:a16="http://schemas.microsoft.com/office/drawing/2014/main" id="{B45CCC64-B8AF-AB4A-8EF2-CD5179E924EF}"/>
                      </a:ext>
                    </a:extLst>
                  </p:cNvPr>
                  <p:cNvCxnSpPr/>
                  <p:nvPr/>
                </p:nvCxnSpPr>
                <p:spPr>
                  <a:xfrm>
                    <a:off x="7743099" y="2405575"/>
                    <a:ext cx="1696323" cy="0"/>
                  </a:xfrm>
                  <a:prstGeom prst="line">
                    <a:avLst/>
                  </a:prstGeom>
                  <a:ln w="25400">
                    <a:solidFill>
                      <a:srgbClr val="C0504D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Straight Connector 27">
                    <a:extLst>
                      <a:ext uri="{FF2B5EF4-FFF2-40B4-BE49-F238E27FC236}">
                        <a16:creationId xmlns:a16="http://schemas.microsoft.com/office/drawing/2014/main" id="{9844775D-7F5C-DB43-B2F3-BE28D56996D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9425354" y="1907795"/>
                    <a:ext cx="562707" cy="497781"/>
                  </a:xfrm>
                  <a:prstGeom prst="line">
                    <a:avLst/>
                  </a:prstGeom>
                  <a:ln w="25400">
                    <a:solidFill>
                      <a:srgbClr val="C0504D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1" name="Oval 25">
                  <a:extLst>
                    <a:ext uri="{FF2B5EF4-FFF2-40B4-BE49-F238E27FC236}">
                      <a16:creationId xmlns:a16="http://schemas.microsoft.com/office/drawing/2014/main" id="{479996AD-BA5E-9543-9F0C-FE697ABA8010}"/>
                    </a:ext>
                  </a:extLst>
                </p:cNvPr>
                <p:cNvSpPr/>
                <p:nvPr/>
              </p:nvSpPr>
              <p:spPr>
                <a:xfrm>
                  <a:off x="9632897" y="1620367"/>
                  <a:ext cx="755703" cy="755703"/>
                </a:xfrm>
                <a:prstGeom prst="ellipse">
                  <a:avLst/>
                </a:prstGeom>
                <a:solidFill>
                  <a:srgbClr val="C0504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2400" dirty="0">
                    <a:solidFill>
                      <a:schemeClr val="tx1"/>
                    </a:solidFill>
                    <a:latin typeface="+mj-ea"/>
                    <a:ea typeface="+mj-ea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9" name="Freeform 38">
                <a:extLst>
                  <a:ext uri="{FF2B5EF4-FFF2-40B4-BE49-F238E27FC236}">
                    <a16:creationId xmlns:a16="http://schemas.microsoft.com/office/drawing/2014/main" id="{B993FB7B-74A2-424A-BE35-8778A9C779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3596" y="1104687"/>
                <a:ext cx="268376" cy="408123"/>
              </a:xfrm>
              <a:custGeom>
                <a:avLst/>
                <a:gdLst>
                  <a:gd name="T0" fmla="*/ 57 w 67"/>
                  <a:gd name="T1" fmla="*/ 10 h 106"/>
                  <a:gd name="T2" fmla="*/ 62 w 67"/>
                  <a:gd name="T3" fmla="*/ 51 h 106"/>
                  <a:gd name="T4" fmla="*/ 51 w 67"/>
                  <a:gd name="T5" fmla="*/ 66 h 106"/>
                  <a:gd name="T6" fmla="*/ 55 w 67"/>
                  <a:gd name="T7" fmla="*/ 65 h 106"/>
                  <a:gd name="T8" fmla="*/ 57 w 67"/>
                  <a:gd name="T9" fmla="*/ 73 h 106"/>
                  <a:gd name="T10" fmla="*/ 56 w 67"/>
                  <a:gd name="T11" fmla="*/ 80 h 106"/>
                  <a:gd name="T12" fmla="*/ 57 w 67"/>
                  <a:gd name="T13" fmla="*/ 86 h 106"/>
                  <a:gd name="T14" fmla="*/ 55 w 67"/>
                  <a:gd name="T15" fmla="*/ 93 h 106"/>
                  <a:gd name="T16" fmla="*/ 15 w 67"/>
                  <a:gd name="T17" fmla="*/ 97 h 106"/>
                  <a:gd name="T18" fmla="*/ 12 w 67"/>
                  <a:gd name="T19" fmla="*/ 95 h 106"/>
                  <a:gd name="T20" fmla="*/ 12 w 67"/>
                  <a:gd name="T21" fmla="*/ 83 h 106"/>
                  <a:gd name="T22" fmla="*/ 12 w 67"/>
                  <a:gd name="T23" fmla="*/ 82 h 106"/>
                  <a:gd name="T24" fmla="*/ 12 w 67"/>
                  <a:gd name="T25" fmla="*/ 71 h 106"/>
                  <a:gd name="T26" fmla="*/ 15 w 67"/>
                  <a:gd name="T27" fmla="*/ 69 h 106"/>
                  <a:gd name="T28" fmla="*/ 16 w 67"/>
                  <a:gd name="T29" fmla="*/ 63 h 106"/>
                  <a:gd name="T30" fmla="*/ 0 w 67"/>
                  <a:gd name="T31" fmla="*/ 34 h 106"/>
                  <a:gd name="T32" fmla="*/ 33 w 67"/>
                  <a:gd name="T33" fmla="*/ 0 h 106"/>
                  <a:gd name="T34" fmla="*/ 28 w 67"/>
                  <a:gd name="T35" fmla="*/ 41 h 106"/>
                  <a:gd name="T36" fmla="*/ 30 w 67"/>
                  <a:gd name="T37" fmla="*/ 39 h 106"/>
                  <a:gd name="T38" fmla="*/ 33 w 67"/>
                  <a:gd name="T39" fmla="*/ 41 h 106"/>
                  <a:gd name="T40" fmla="*/ 36 w 67"/>
                  <a:gd name="T41" fmla="*/ 39 h 106"/>
                  <a:gd name="T42" fmla="*/ 39 w 67"/>
                  <a:gd name="T43" fmla="*/ 41 h 106"/>
                  <a:gd name="T44" fmla="*/ 43 w 67"/>
                  <a:gd name="T45" fmla="*/ 38 h 106"/>
                  <a:gd name="T46" fmla="*/ 39 w 67"/>
                  <a:gd name="T47" fmla="*/ 52 h 106"/>
                  <a:gd name="T48" fmla="*/ 44 w 67"/>
                  <a:gd name="T49" fmla="*/ 66 h 106"/>
                  <a:gd name="T50" fmla="*/ 44 w 67"/>
                  <a:gd name="T51" fmla="*/ 58 h 106"/>
                  <a:gd name="T52" fmla="*/ 56 w 67"/>
                  <a:gd name="T53" fmla="*/ 47 h 106"/>
                  <a:gd name="T54" fmla="*/ 52 w 67"/>
                  <a:gd name="T55" fmla="*/ 15 h 106"/>
                  <a:gd name="T56" fmla="*/ 15 w 67"/>
                  <a:gd name="T57" fmla="*/ 15 h 106"/>
                  <a:gd name="T58" fmla="*/ 11 w 67"/>
                  <a:gd name="T59" fmla="*/ 48 h 106"/>
                  <a:gd name="T60" fmla="*/ 23 w 67"/>
                  <a:gd name="T61" fmla="*/ 59 h 106"/>
                  <a:gd name="T62" fmla="*/ 23 w 67"/>
                  <a:gd name="T63" fmla="*/ 67 h 106"/>
                  <a:gd name="T64" fmla="*/ 29 w 67"/>
                  <a:gd name="T65" fmla="*/ 52 h 106"/>
                  <a:gd name="T66" fmla="*/ 25 w 67"/>
                  <a:gd name="T67" fmla="*/ 38 h 106"/>
                  <a:gd name="T68" fmla="*/ 40 w 67"/>
                  <a:gd name="T69" fmla="*/ 43 h 106"/>
                  <a:gd name="T70" fmla="*/ 36 w 67"/>
                  <a:gd name="T71" fmla="*/ 42 h 106"/>
                  <a:gd name="T72" fmla="*/ 30 w 67"/>
                  <a:gd name="T73" fmla="*/ 42 h 106"/>
                  <a:gd name="T74" fmla="*/ 27 w 67"/>
                  <a:gd name="T75" fmla="*/ 42 h 106"/>
                  <a:gd name="T76" fmla="*/ 32 w 67"/>
                  <a:gd name="T77" fmla="*/ 51 h 106"/>
                  <a:gd name="T78" fmla="*/ 32 w 67"/>
                  <a:gd name="T79" fmla="*/ 67 h 106"/>
                  <a:gd name="T80" fmla="*/ 35 w 67"/>
                  <a:gd name="T81" fmla="*/ 51 h 106"/>
                  <a:gd name="T82" fmla="*/ 35 w 67"/>
                  <a:gd name="T83" fmla="*/ 50 h 106"/>
                  <a:gd name="T84" fmla="*/ 43 w 67"/>
                  <a:gd name="T85" fmla="*/ 96 h 106"/>
                  <a:gd name="T86" fmla="*/ 34 w 67"/>
                  <a:gd name="T87" fmla="*/ 106 h 106"/>
                  <a:gd name="T88" fmla="*/ 43 w 67"/>
                  <a:gd name="T89" fmla="*/ 96 h 106"/>
                  <a:gd name="T90" fmla="*/ 17 w 67"/>
                  <a:gd name="T91" fmla="*/ 88 h 106"/>
                  <a:gd name="T92" fmla="*/ 17 w 67"/>
                  <a:gd name="T93" fmla="*/ 90 h 106"/>
                  <a:gd name="T94" fmla="*/ 50 w 67"/>
                  <a:gd name="T95" fmla="*/ 86 h 106"/>
                  <a:gd name="T96" fmla="*/ 50 w 67"/>
                  <a:gd name="T97" fmla="*/ 73 h 106"/>
                  <a:gd name="T98" fmla="*/ 17 w 67"/>
                  <a:gd name="T99" fmla="*/ 77 h 106"/>
                  <a:gd name="T100" fmla="*/ 50 w 67"/>
                  <a:gd name="T101" fmla="*/ 74 h 106"/>
                  <a:gd name="T102" fmla="*/ 50 w 67"/>
                  <a:gd name="T103" fmla="*/ 7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7" h="106">
                    <a:moveTo>
                      <a:pt x="33" y="0"/>
                    </a:moveTo>
                    <a:cubicBezTo>
                      <a:pt x="43" y="0"/>
                      <a:pt x="51" y="4"/>
                      <a:pt x="57" y="10"/>
                    </a:cubicBezTo>
                    <a:cubicBezTo>
                      <a:pt x="63" y="16"/>
                      <a:pt x="67" y="25"/>
                      <a:pt x="67" y="34"/>
                    </a:cubicBezTo>
                    <a:cubicBezTo>
                      <a:pt x="67" y="40"/>
                      <a:pt x="65" y="46"/>
                      <a:pt x="62" y="51"/>
                    </a:cubicBezTo>
                    <a:cubicBezTo>
                      <a:pt x="59" y="56"/>
                      <a:pt x="56" y="59"/>
                      <a:pt x="51" y="62"/>
                    </a:cubicBezTo>
                    <a:cubicBezTo>
                      <a:pt x="51" y="66"/>
                      <a:pt x="51" y="66"/>
                      <a:pt x="51" y="6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5" y="65"/>
                      <a:pt x="55" y="65"/>
                      <a:pt x="55" y="65"/>
                    </a:cubicBezTo>
                    <a:cubicBezTo>
                      <a:pt x="56" y="68"/>
                      <a:pt x="56" y="68"/>
                      <a:pt x="56" y="68"/>
                    </a:cubicBezTo>
                    <a:cubicBezTo>
                      <a:pt x="57" y="70"/>
                      <a:pt x="57" y="72"/>
                      <a:pt x="57" y="73"/>
                    </a:cubicBezTo>
                    <a:cubicBezTo>
                      <a:pt x="57" y="75"/>
                      <a:pt x="57" y="77"/>
                      <a:pt x="56" y="79"/>
                    </a:cubicBezTo>
                    <a:cubicBezTo>
                      <a:pt x="56" y="80"/>
                      <a:pt x="56" y="80"/>
                      <a:pt x="56" y="80"/>
                    </a:cubicBezTo>
                    <a:cubicBezTo>
                      <a:pt x="56" y="80"/>
                      <a:pt x="56" y="80"/>
                      <a:pt x="56" y="80"/>
                    </a:cubicBezTo>
                    <a:cubicBezTo>
                      <a:pt x="57" y="82"/>
                      <a:pt x="57" y="84"/>
                      <a:pt x="57" y="86"/>
                    </a:cubicBezTo>
                    <a:cubicBezTo>
                      <a:pt x="57" y="88"/>
                      <a:pt x="57" y="90"/>
                      <a:pt x="56" y="92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15" y="97"/>
                      <a:pt x="15" y="97"/>
                      <a:pt x="15" y="97"/>
                    </a:cubicBezTo>
                    <a:cubicBezTo>
                      <a:pt x="13" y="97"/>
                      <a:pt x="13" y="97"/>
                      <a:pt x="13" y="97"/>
                    </a:cubicBezTo>
                    <a:cubicBezTo>
                      <a:pt x="12" y="95"/>
                      <a:pt x="12" y="95"/>
                      <a:pt x="12" y="95"/>
                    </a:cubicBezTo>
                    <a:cubicBezTo>
                      <a:pt x="11" y="93"/>
                      <a:pt x="11" y="91"/>
                      <a:pt x="10" y="90"/>
                    </a:cubicBezTo>
                    <a:cubicBezTo>
                      <a:pt x="10" y="88"/>
                      <a:pt x="11" y="86"/>
                      <a:pt x="12" y="83"/>
                    </a:cubicBezTo>
                    <a:cubicBezTo>
                      <a:pt x="12" y="83"/>
                      <a:pt x="12" y="83"/>
                      <a:pt x="12" y="83"/>
                    </a:cubicBezTo>
                    <a:cubicBezTo>
                      <a:pt x="12" y="82"/>
                      <a:pt x="12" y="82"/>
                      <a:pt x="12" y="82"/>
                    </a:cubicBezTo>
                    <a:cubicBezTo>
                      <a:pt x="11" y="81"/>
                      <a:pt x="11" y="79"/>
                      <a:pt x="10" y="77"/>
                    </a:cubicBezTo>
                    <a:cubicBezTo>
                      <a:pt x="10" y="75"/>
                      <a:pt x="11" y="73"/>
                      <a:pt x="12" y="71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6" y="69"/>
                      <a:pt x="16" y="69"/>
                      <a:pt x="16" y="69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1" y="60"/>
                      <a:pt x="7" y="56"/>
                      <a:pt x="5" y="51"/>
                    </a:cubicBezTo>
                    <a:cubicBezTo>
                      <a:pt x="2" y="46"/>
                      <a:pt x="0" y="40"/>
                      <a:pt x="0" y="34"/>
                    </a:cubicBezTo>
                    <a:cubicBezTo>
                      <a:pt x="0" y="25"/>
                      <a:pt x="4" y="16"/>
                      <a:pt x="10" y="10"/>
                    </a:cubicBezTo>
                    <a:cubicBezTo>
                      <a:pt x="16" y="4"/>
                      <a:pt x="24" y="0"/>
                      <a:pt x="33" y="0"/>
                    </a:cubicBezTo>
                    <a:close/>
                    <a:moveTo>
                      <a:pt x="26" y="40"/>
                    </a:moveTo>
                    <a:cubicBezTo>
                      <a:pt x="27" y="41"/>
                      <a:pt x="27" y="41"/>
                      <a:pt x="28" y="41"/>
                    </a:cubicBezTo>
                    <a:cubicBezTo>
                      <a:pt x="28" y="41"/>
                      <a:pt x="29" y="41"/>
                      <a:pt x="30" y="40"/>
                    </a:cubicBezTo>
                    <a:cubicBezTo>
                      <a:pt x="30" y="39"/>
                      <a:pt x="30" y="39"/>
                      <a:pt x="30" y="39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32" y="41"/>
                      <a:pt x="32" y="41"/>
                      <a:pt x="33" y="41"/>
                    </a:cubicBezTo>
                    <a:cubicBezTo>
                      <a:pt x="34" y="41"/>
                      <a:pt x="35" y="41"/>
                      <a:pt x="35" y="40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7" y="41"/>
                      <a:pt x="38" y="41"/>
                      <a:pt x="39" y="41"/>
                    </a:cubicBezTo>
                    <a:cubicBezTo>
                      <a:pt x="40" y="41"/>
                      <a:pt x="41" y="41"/>
                      <a:pt x="42" y="40"/>
                    </a:cubicBezTo>
                    <a:cubicBezTo>
                      <a:pt x="43" y="38"/>
                      <a:pt x="43" y="38"/>
                      <a:pt x="43" y="38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39" y="67"/>
                      <a:pt x="39" y="67"/>
                      <a:pt x="39" y="67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44" y="58"/>
                      <a:pt x="44" y="58"/>
                      <a:pt x="44" y="58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50" y="55"/>
                      <a:pt x="54" y="52"/>
                      <a:pt x="56" y="47"/>
                    </a:cubicBezTo>
                    <a:cubicBezTo>
                      <a:pt x="59" y="44"/>
                      <a:pt x="60" y="39"/>
                      <a:pt x="60" y="34"/>
                    </a:cubicBezTo>
                    <a:cubicBezTo>
                      <a:pt x="60" y="27"/>
                      <a:pt x="57" y="20"/>
                      <a:pt x="52" y="15"/>
                    </a:cubicBezTo>
                    <a:cubicBezTo>
                      <a:pt x="47" y="10"/>
                      <a:pt x="41" y="7"/>
                      <a:pt x="33" y="7"/>
                    </a:cubicBezTo>
                    <a:cubicBezTo>
                      <a:pt x="26" y="7"/>
                      <a:pt x="19" y="10"/>
                      <a:pt x="15" y="15"/>
                    </a:cubicBezTo>
                    <a:cubicBezTo>
                      <a:pt x="10" y="20"/>
                      <a:pt x="7" y="27"/>
                      <a:pt x="7" y="34"/>
                    </a:cubicBezTo>
                    <a:cubicBezTo>
                      <a:pt x="7" y="39"/>
                      <a:pt x="8" y="44"/>
                      <a:pt x="11" y="48"/>
                    </a:cubicBezTo>
                    <a:cubicBezTo>
                      <a:pt x="13" y="52"/>
                      <a:pt x="17" y="55"/>
                      <a:pt x="21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7"/>
                      <a:pt x="23" y="67"/>
                      <a:pt x="23" y="67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6" y="40"/>
                      <a:pt x="26" y="40"/>
                      <a:pt x="26" y="40"/>
                    </a:cubicBezTo>
                    <a:close/>
                    <a:moveTo>
                      <a:pt x="40" y="43"/>
                    </a:moveTo>
                    <a:cubicBezTo>
                      <a:pt x="40" y="43"/>
                      <a:pt x="40" y="43"/>
                      <a:pt x="39" y="43"/>
                    </a:cubicBezTo>
                    <a:cubicBezTo>
                      <a:pt x="38" y="43"/>
                      <a:pt x="37" y="43"/>
                      <a:pt x="36" y="42"/>
                    </a:cubicBezTo>
                    <a:cubicBezTo>
                      <a:pt x="35" y="42"/>
                      <a:pt x="34" y="43"/>
                      <a:pt x="33" y="43"/>
                    </a:cubicBezTo>
                    <a:cubicBezTo>
                      <a:pt x="32" y="43"/>
                      <a:pt x="31" y="42"/>
                      <a:pt x="30" y="42"/>
                    </a:cubicBezTo>
                    <a:cubicBezTo>
                      <a:pt x="29" y="42"/>
                      <a:pt x="28" y="43"/>
                      <a:pt x="28" y="43"/>
                    </a:cubicBezTo>
                    <a:cubicBezTo>
                      <a:pt x="27" y="43"/>
                      <a:pt x="27" y="43"/>
                      <a:pt x="27" y="42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32" y="67"/>
                      <a:pt x="32" y="67"/>
                      <a:pt x="32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40" y="43"/>
                      <a:pt x="40" y="43"/>
                      <a:pt x="40" y="43"/>
                    </a:cubicBezTo>
                    <a:close/>
                    <a:moveTo>
                      <a:pt x="43" y="96"/>
                    </a:moveTo>
                    <a:cubicBezTo>
                      <a:pt x="24" y="98"/>
                      <a:pt x="24" y="98"/>
                      <a:pt x="24" y="98"/>
                    </a:cubicBezTo>
                    <a:cubicBezTo>
                      <a:pt x="25" y="103"/>
                      <a:pt x="29" y="106"/>
                      <a:pt x="34" y="106"/>
                    </a:cubicBezTo>
                    <a:cubicBezTo>
                      <a:pt x="39" y="106"/>
                      <a:pt x="43" y="102"/>
                      <a:pt x="43" y="97"/>
                    </a:cubicBezTo>
                    <a:cubicBezTo>
                      <a:pt x="43" y="97"/>
                      <a:pt x="43" y="97"/>
                      <a:pt x="43" y="96"/>
                    </a:cubicBezTo>
                    <a:close/>
                    <a:moveTo>
                      <a:pt x="50" y="85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17" y="89"/>
                      <a:pt x="17" y="89"/>
                      <a:pt x="17" y="89"/>
                    </a:cubicBezTo>
                    <a:cubicBezTo>
                      <a:pt x="17" y="89"/>
                      <a:pt x="17" y="90"/>
                      <a:pt x="17" y="90"/>
                    </a:cubicBezTo>
                    <a:cubicBezTo>
                      <a:pt x="50" y="87"/>
                      <a:pt x="50" y="87"/>
                      <a:pt x="50" y="87"/>
                    </a:cubicBezTo>
                    <a:cubicBezTo>
                      <a:pt x="50" y="87"/>
                      <a:pt x="50" y="86"/>
                      <a:pt x="50" y="86"/>
                    </a:cubicBezTo>
                    <a:cubicBezTo>
                      <a:pt x="50" y="86"/>
                      <a:pt x="50" y="86"/>
                      <a:pt x="50" y="85"/>
                    </a:cubicBezTo>
                    <a:close/>
                    <a:moveTo>
                      <a:pt x="50" y="73"/>
                    </a:moveTo>
                    <a:cubicBezTo>
                      <a:pt x="17" y="76"/>
                      <a:pt x="17" y="76"/>
                      <a:pt x="17" y="76"/>
                    </a:cubicBezTo>
                    <a:cubicBezTo>
                      <a:pt x="17" y="76"/>
                      <a:pt x="17" y="76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50" y="74"/>
                      <a:pt x="50" y="74"/>
                      <a:pt x="50" y="74"/>
                    </a:cubicBezTo>
                    <a:cubicBezTo>
                      <a:pt x="50" y="74"/>
                      <a:pt x="50" y="74"/>
                      <a:pt x="50" y="73"/>
                    </a:cubicBezTo>
                    <a:cubicBezTo>
                      <a:pt x="50" y="73"/>
                      <a:pt x="50" y="73"/>
                      <a:pt x="50" y="7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 dirty="0">
                  <a:latin typeface="+mj-ea"/>
                  <a:ea typeface="+mj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TextBox 18">
              <a:extLst>
                <a:ext uri="{FF2B5EF4-FFF2-40B4-BE49-F238E27FC236}">
                  <a16:creationId xmlns:a16="http://schemas.microsoft.com/office/drawing/2014/main" id="{61126F71-13A2-EF4C-95D3-460F0D899F93}"/>
                </a:ext>
              </a:extLst>
            </p:cNvPr>
            <p:cNvSpPr txBox="1"/>
            <p:nvPr/>
          </p:nvSpPr>
          <p:spPr>
            <a:xfrm flipH="1">
              <a:off x="1885198" y="1809459"/>
              <a:ext cx="172354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+mj-ea"/>
                  <a:ea typeface="+mj-ea"/>
                </a:rPr>
                <a:t>工具选的好</a:t>
              </a:r>
            </a:p>
            <a:p>
              <a:endParaRPr lang="en-US" sz="2400" b="1" dirty="0">
                <a:latin typeface="+mj-ea"/>
                <a:ea typeface="+mj-ea"/>
                <a:cs typeface="Roboto Black" charset="0"/>
              </a:endParaRPr>
            </a:p>
          </p:txBody>
        </p:sp>
        <p:sp>
          <p:nvSpPr>
            <p:cNvPr id="17" name="TextBox 18">
              <a:extLst>
                <a:ext uri="{FF2B5EF4-FFF2-40B4-BE49-F238E27FC236}">
                  <a16:creationId xmlns:a16="http://schemas.microsoft.com/office/drawing/2014/main" id="{1344DE8F-68F4-1640-A6D1-174F42342BDF}"/>
                </a:ext>
              </a:extLst>
            </p:cNvPr>
            <p:cNvSpPr txBox="1"/>
            <p:nvPr/>
          </p:nvSpPr>
          <p:spPr>
            <a:xfrm flipH="1">
              <a:off x="1847218" y="4314651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+mj-ea"/>
                  <a:ea typeface="+mj-ea"/>
                </a:rPr>
                <a:t>调度用的对</a:t>
              </a:r>
            </a:p>
          </p:txBody>
        </p: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1C44B728-E238-2A48-829F-4CAC311D40F2}"/>
                </a:ext>
              </a:extLst>
            </p:cNvPr>
            <p:cNvSpPr txBox="1"/>
            <p:nvPr/>
          </p:nvSpPr>
          <p:spPr>
            <a:xfrm flipH="1">
              <a:off x="6743575" y="1788302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2400" b="1" dirty="0">
                <a:latin typeface="+mj-ea"/>
                <a:ea typeface="+mj-ea"/>
                <a:cs typeface="Roboto Black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69612B4-31AA-2F46-B5F1-80D13A4A369A}"/>
                </a:ext>
              </a:extLst>
            </p:cNvPr>
            <p:cNvSpPr txBox="1"/>
            <p:nvPr/>
          </p:nvSpPr>
          <p:spPr>
            <a:xfrm flipH="1">
              <a:off x="6867389" y="4290382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+mj-ea"/>
                  <a:ea typeface="+mj-ea"/>
                </a:rPr>
                <a:t>半夜安心睡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687E86C-87AC-1448-A188-5B7812235B81}"/>
                </a:ext>
              </a:extLst>
            </p:cNvPr>
            <p:cNvSpPr/>
            <p:nvPr/>
          </p:nvSpPr>
          <p:spPr>
            <a:xfrm>
              <a:off x="6620509" y="1815211"/>
              <a:ext cx="17235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latin typeface="+mj-ea"/>
                  <a:ea typeface="+mj-ea"/>
                </a:rPr>
                <a:t>下班回家早</a:t>
              </a:r>
              <a:endParaRPr lang="zh-CN" altLang="en-US" sz="2400" dirty="0">
                <a:effectLst/>
                <a:latin typeface="+mj-ea"/>
                <a:ea typeface="+mj-ea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976B4AC-C6AB-EC4D-A777-EE0A5328A7F6}"/>
                </a:ext>
              </a:extLst>
            </p:cNvPr>
            <p:cNvSpPr txBox="1"/>
            <p:nvPr/>
          </p:nvSpPr>
          <p:spPr>
            <a:xfrm>
              <a:off x="8790096" y="4336808"/>
              <a:ext cx="510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>
                  <a:latin typeface="+mj-ea"/>
                  <a:ea typeface="+mj-ea"/>
                </a:rPr>
                <a:t>z</a:t>
              </a:r>
              <a:endParaRPr kumimoji="1" lang="zh-CN" altLang="en-US" dirty="0">
                <a:latin typeface="+mj-ea"/>
                <a:ea typeface="+mj-ea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31FA265-98D4-D84A-9A5D-7E85E82BF224}"/>
                </a:ext>
              </a:extLst>
            </p:cNvPr>
            <p:cNvSpPr txBox="1"/>
            <p:nvPr/>
          </p:nvSpPr>
          <p:spPr>
            <a:xfrm rot="3740626">
              <a:off x="8703289" y="4382275"/>
              <a:ext cx="25566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200" dirty="0">
                  <a:latin typeface="+mj-ea"/>
                  <a:ea typeface="+mj-ea"/>
                </a:rPr>
                <a:t>z</a:t>
              </a:r>
              <a:endParaRPr kumimoji="1" lang="zh-CN" altLang="en-US" sz="3200" dirty="0">
                <a:latin typeface="+mj-ea"/>
                <a:ea typeface="+mj-ea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161C5EB-ACF4-314B-8B27-2268998E2269}"/>
                </a:ext>
              </a:extLst>
            </p:cNvPr>
            <p:cNvSpPr txBox="1"/>
            <p:nvPr/>
          </p:nvSpPr>
          <p:spPr>
            <a:xfrm rot="2545298">
              <a:off x="8903427" y="4268713"/>
              <a:ext cx="25177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800" dirty="0">
                  <a:latin typeface="+mj-ea"/>
                  <a:ea typeface="+mj-ea"/>
                </a:rPr>
                <a:t>z</a:t>
              </a:r>
              <a:endParaRPr kumimoji="1" lang="zh-CN" altLang="en-US" sz="800" dirty="0">
                <a:latin typeface="+mj-ea"/>
                <a:ea typeface="+mj-ea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7C13235D-A5AA-4F43-9C9E-CEC20AB145BA}"/>
                </a:ext>
              </a:extLst>
            </p:cNvPr>
            <p:cNvSpPr txBox="1"/>
            <p:nvPr/>
          </p:nvSpPr>
          <p:spPr>
            <a:xfrm rot="1814290">
              <a:off x="9001402" y="4337622"/>
              <a:ext cx="1891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latin typeface="+mj-ea"/>
                  <a:ea typeface="+mj-ea"/>
                </a:rPr>
                <a:t>z</a:t>
              </a:r>
              <a:endParaRPr kumimoji="1"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7F27ED5-33CE-574C-A36D-0E7DC00A2755}"/>
                </a:ext>
              </a:extLst>
            </p:cNvPr>
            <p:cNvSpPr txBox="1"/>
            <p:nvPr/>
          </p:nvSpPr>
          <p:spPr>
            <a:xfrm rot="1814290">
              <a:off x="8709081" y="4243662"/>
              <a:ext cx="1891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latin typeface="+mj-ea"/>
                  <a:ea typeface="+mj-ea"/>
                </a:rPr>
                <a:t>z</a:t>
              </a:r>
              <a:endParaRPr kumimoji="1"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146706A3-7945-CD42-9EEA-A70B11D14785}"/>
                </a:ext>
              </a:extLst>
            </p:cNvPr>
            <p:cNvSpPr txBox="1"/>
            <p:nvPr/>
          </p:nvSpPr>
          <p:spPr>
            <a:xfrm rot="1814290">
              <a:off x="8797674" y="4169408"/>
              <a:ext cx="1891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latin typeface="+mj-ea"/>
                  <a:ea typeface="+mj-ea"/>
                </a:rPr>
                <a:t>z</a:t>
              </a:r>
              <a:endParaRPr kumimoji="1" lang="zh-CN" altLang="en-US" sz="1200" dirty="0">
                <a:latin typeface="+mj-ea"/>
                <a:ea typeface="+mj-ea"/>
              </a:endParaRPr>
            </a:p>
          </p:txBody>
        </p:sp>
      </p:grpSp>
      <p:pic>
        <p:nvPicPr>
          <p:cNvPr id="46" name="图片 45">
            <a:extLst>
              <a:ext uri="{FF2B5EF4-FFF2-40B4-BE49-F238E27FC236}">
                <a16:creationId xmlns:a16="http://schemas.microsoft.com/office/drawing/2014/main" id="{7C38B2DF-AAB7-2F4F-BFF1-7EF26E938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865" y="2958103"/>
            <a:ext cx="1431731" cy="1305402"/>
          </a:xfrm>
          <a:prstGeom prst="rect">
            <a:avLst/>
          </a:prstGeom>
        </p:spPr>
      </p:pic>
      <p:sp>
        <p:nvSpPr>
          <p:cNvPr id="47" name="矩形 46">
            <a:extLst>
              <a:ext uri="{FF2B5EF4-FFF2-40B4-BE49-F238E27FC236}">
                <a16:creationId xmlns:a16="http://schemas.microsoft.com/office/drawing/2014/main" id="{BCB5DD03-474E-9B49-8AC3-148414793925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1192699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3361"/>
          <p:cNvSpPr txBox="1">
            <a:spLocks noChangeArrowheads="1"/>
          </p:cNvSpPr>
          <p:nvPr/>
        </p:nvSpPr>
        <p:spPr bwMode="auto">
          <a:xfrm>
            <a:off x="5544820" y="1882140"/>
            <a:ext cx="1102995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 dirty="0">
                <a:latin typeface="Impact" panose="020B0806030902050204" pitchFamily="34" charset="0"/>
              </a:rPr>
              <a:t>05</a:t>
            </a:r>
          </a:p>
        </p:txBody>
      </p:sp>
      <p:sp>
        <p:nvSpPr>
          <p:cNvPr id="22" name="文本框 770"/>
          <p:cNvSpPr txBox="1">
            <a:spLocks noChangeArrowheads="1"/>
          </p:cNvSpPr>
          <p:nvPr/>
        </p:nvSpPr>
        <p:spPr bwMode="auto">
          <a:xfrm>
            <a:off x="2226310" y="2988945"/>
            <a:ext cx="7740650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参与开源</a:t>
            </a:r>
            <a:endParaRPr lang="zh-CN" sz="5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593725" y="280115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 sz="2800" dirty="0" err="1">
                <a:latin typeface="+mj-ea"/>
              </a:rPr>
              <a:t>DolphinScheduler</a:t>
            </a:r>
            <a:r>
              <a:rPr kumimoji="1" lang="zh-CN" altLang="en-US" sz="2800" dirty="0">
                <a:latin typeface="+mj-ea"/>
              </a:rPr>
              <a:t> 资源</a:t>
            </a:r>
            <a:endParaRPr kumimoji="1" sz="2800" dirty="0">
              <a:latin typeface="+mj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7CA007C-D96D-2B4E-8377-0341F9C1109E}"/>
              </a:ext>
            </a:extLst>
          </p:cNvPr>
          <p:cNvSpPr txBox="1"/>
          <p:nvPr/>
        </p:nvSpPr>
        <p:spPr>
          <a:xfrm>
            <a:off x="204618" y="1895428"/>
            <a:ext cx="1116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kumimoji="1" lang="en-US" altLang="zh-CN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" name="Rectangle 51">
            <a:extLst>
              <a:ext uri="{FF2B5EF4-FFF2-40B4-BE49-F238E27FC236}">
                <a16:creationId xmlns:a16="http://schemas.microsoft.com/office/drawing/2014/main" id="{B74876DF-A24F-C24A-811A-E7F3E39C2AE0}"/>
              </a:ext>
            </a:extLst>
          </p:cNvPr>
          <p:cNvSpPr/>
          <p:nvPr/>
        </p:nvSpPr>
        <p:spPr>
          <a:xfrm>
            <a:off x="407368" y="1430845"/>
            <a:ext cx="12538700" cy="3278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r>
              <a:rPr kumimoji="1" lang="zh-CN" altLang="en-US" sz="1600" dirty="0">
                <a:latin typeface="+mj-ea"/>
                <a:ea typeface="+mj-ea"/>
              </a:rPr>
              <a:t>在线</a:t>
            </a:r>
            <a:r>
              <a:rPr kumimoji="1" lang="en-US" altLang="zh-CN" sz="1600" dirty="0">
                <a:latin typeface="+mj-ea"/>
                <a:ea typeface="+mj-ea"/>
              </a:rPr>
              <a:t>DEMO:</a:t>
            </a:r>
            <a:r>
              <a:rPr kumimoji="1" lang="zh-CN" altLang="en-US" sz="1600" dirty="0">
                <a:latin typeface="+mj-ea"/>
                <a:ea typeface="+mj-ea"/>
              </a:rPr>
              <a:t> </a:t>
            </a:r>
            <a:r>
              <a:rPr lang="en-US" sz="1600" dirty="0">
                <a:latin typeface="+mj-ea"/>
                <a:ea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http://106.75.43.194:8888/</a:t>
            </a:r>
            <a:endParaRPr lang="en-US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kumimoji="1" lang="en-US" altLang="zh-CN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r>
              <a:rPr kumimoji="1" lang="zh-CN" altLang="en-US" sz="1600" dirty="0">
                <a:latin typeface="+mj-ea"/>
                <a:ea typeface="+mj-ea"/>
              </a:rPr>
              <a:t>官网：</a:t>
            </a:r>
            <a:r>
              <a:rPr lang="en-US" sz="1600" dirty="0">
                <a:latin typeface="+mj-ea"/>
                <a:ea typeface="+mj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https://dolphinscheduler.apache.org</a:t>
            </a:r>
            <a:endParaRPr lang="en-US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r>
              <a:rPr kumimoji="1" lang="zh-CN" altLang="en-US" sz="1600" dirty="0">
                <a:latin typeface="+mj-ea"/>
                <a:ea typeface="+mj-ea"/>
              </a:rPr>
              <a:t>仓库地址：</a:t>
            </a:r>
            <a:r>
              <a:rPr kumimoji="1" lang="en-US" altLang="zh-CN" sz="1600" dirty="0">
                <a:latin typeface="+mj-ea"/>
                <a:ea typeface="+mj-ea"/>
              </a:rPr>
              <a:t> </a:t>
            </a:r>
            <a:r>
              <a:rPr lang="en-US" sz="1600" dirty="0">
                <a:latin typeface="+mj-ea"/>
                <a:ea typeface="+mj-e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https://github.com/apache/incubator-dolphinscheduler</a:t>
            </a:r>
            <a:endParaRPr lang="en-US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sz="1600" dirty="0">
              <a:latin typeface="+mj-ea"/>
              <a:ea typeface="+mj-ea"/>
            </a:endParaRPr>
          </a:p>
          <a:p>
            <a:endParaRPr kumimoji="1" lang="en-US" altLang="zh-CN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r>
              <a:rPr kumimoji="1" lang="zh-CN" altLang="en-US" sz="1600" dirty="0">
                <a:latin typeface="+mj-ea"/>
                <a:ea typeface="+mj-ea"/>
              </a:rPr>
              <a:t>文档</a:t>
            </a:r>
            <a:r>
              <a:rPr kumimoji="1" lang="en-US" altLang="zh-CN" sz="1600" dirty="0" err="1">
                <a:latin typeface="+mj-ea"/>
                <a:ea typeface="+mj-ea"/>
              </a:rPr>
              <a:t>github</a:t>
            </a:r>
            <a:r>
              <a:rPr kumimoji="1" lang="zh-CN" altLang="en-US" sz="1600" dirty="0">
                <a:latin typeface="+mj-ea"/>
                <a:ea typeface="+mj-ea"/>
              </a:rPr>
              <a:t>地址：</a:t>
            </a:r>
            <a:r>
              <a:rPr kumimoji="1" lang="en-US" altLang="zh-CN" sz="1600" dirty="0">
                <a:latin typeface="+mj-ea"/>
                <a:ea typeface="+mj-ea"/>
              </a:rPr>
              <a:t>https://</a:t>
            </a:r>
            <a:r>
              <a:rPr kumimoji="1" lang="en-US" altLang="zh-CN" sz="1600" dirty="0" err="1">
                <a:latin typeface="+mj-ea"/>
                <a:ea typeface="+mj-ea"/>
              </a:rPr>
              <a:t>github.com</a:t>
            </a:r>
            <a:r>
              <a:rPr kumimoji="1" lang="en-US" altLang="zh-CN" sz="1600" dirty="0">
                <a:latin typeface="+mj-ea"/>
                <a:ea typeface="+mj-ea"/>
              </a:rPr>
              <a:t>/apache/incubator-</a:t>
            </a:r>
            <a:r>
              <a:rPr kumimoji="1" lang="en-US" altLang="zh-CN" sz="1600" dirty="0" err="1">
                <a:latin typeface="+mj-ea"/>
                <a:ea typeface="+mj-ea"/>
              </a:rPr>
              <a:t>dolphinscheduler</a:t>
            </a:r>
            <a:r>
              <a:rPr kumimoji="1" lang="en-US" altLang="zh-CN" sz="1600" dirty="0">
                <a:latin typeface="+mj-ea"/>
                <a:ea typeface="+mj-ea"/>
              </a:rPr>
              <a:t>-website</a:t>
            </a: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altLang="zh-CN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altLang="zh-CN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r>
              <a:rPr lang="zh-CN" altLang="en-US" sz="1600" dirty="0">
                <a:latin typeface="+mj-ea"/>
                <a:ea typeface="+mj-ea"/>
              </a:rPr>
              <a:t>公众号 </a:t>
            </a:r>
            <a:r>
              <a:rPr lang="en-US" altLang="zh-CN" sz="1600" dirty="0">
                <a:latin typeface="+mj-ea"/>
                <a:ea typeface="+mj-ea"/>
              </a:rPr>
              <a:t>:</a:t>
            </a:r>
            <a:r>
              <a:rPr lang="zh-CN" altLang="en-US" sz="1600" dirty="0">
                <a:latin typeface="+mj-ea"/>
                <a:ea typeface="+mj-ea"/>
              </a:rPr>
              <a:t> </a:t>
            </a:r>
            <a:r>
              <a:rPr lang="zh-CN" altLang="en-US" sz="1600" b="1" dirty="0">
                <a:latin typeface="+mj-ea"/>
                <a:ea typeface="+mj-ea"/>
              </a:rPr>
              <a:t>海豚调度</a:t>
            </a:r>
            <a:endParaRPr lang="en-US" altLang="zh-CN" sz="1600" b="1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altLang="zh-CN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altLang="zh-CN" sz="1600" dirty="0">
              <a:latin typeface="+mj-ea"/>
              <a:ea typeface="+mj-ea"/>
            </a:endParaRPr>
          </a:p>
          <a:p>
            <a:pPr marL="408222" indent="-408222">
              <a:lnSpc>
                <a:spcPts val="1143"/>
              </a:lnSpc>
              <a:buFont typeface="Wingdings" pitchFamily="2" charset="2"/>
              <a:buChar char="Ø"/>
            </a:pPr>
            <a:endParaRPr lang="en-US" altLang="zh-CN" sz="1600" dirty="0">
              <a:latin typeface="+mj-ea"/>
              <a:ea typeface="+mj-ea"/>
            </a:endParaRPr>
          </a:p>
        </p:txBody>
      </p:sp>
      <p:sp>
        <p:nvSpPr>
          <p:cNvPr id="6" name="TextBox 53">
            <a:extLst>
              <a:ext uri="{FF2B5EF4-FFF2-40B4-BE49-F238E27FC236}">
                <a16:creationId xmlns:a16="http://schemas.microsoft.com/office/drawing/2014/main" id="{541BCC3E-EB68-344D-96C1-2D765479F42C}"/>
              </a:ext>
            </a:extLst>
          </p:cNvPr>
          <p:cNvSpPr txBox="1"/>
          <p:nvPr/>
        </p:nvSpPr>
        <p:spPr>
          <a:xfrm>
            <a:off x="559007" y="4566492"/>
            <a:ext cx="49609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获得帮助：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36074" indent="-136074">
              <a:buFont typeface="Wingdings" pitchFamily="2" charset="2"/>
              <a:buChar char="Ø"/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1600" dirty="0">
                <a:latin typeface="Microsoft YaHei" panose="020B0503020204020204" pitchFamily="34" charset="-122"/>
                <a:ea typeface="Microsoft YaHei" panose="020B0503020204020204" pitchFamily="34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Submit an issue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36074" indent="-136074">
              <a:buFont typeface="Wingdings" pitchFamily="2" charset="2"/>
              <a:buChar char="Ø"/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微信用户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群，仅限中国区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0028E80-C3AA-B44E-A8B1-91BF8E1C7CC2}"/>
              </a:ext>
            </a:extLst>
          </p:cNvPr>
          <p:cNvSpPr txBox="1"/>
          <p:nvPr/>
        </p:nvSpPr>
        <p:spPr>
          <a:xfrm>
            <a:off x="7304640" y="3741462"/>
            <a:ext cx="503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A91F6B1-67DD-1448-835E-D1E6E8AB59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4351" y="617500"/>
            <a:ext cx="1973309" cy="255585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3F7444A-91AB-2843-B31E-62B71DDA9844}"/>
              </a:ext>
            </a:extLst>
          </p:cNvPr>
          <p:cNvSpPr txBox="1"/>
          <p:nvPr/>
        </p:nvSpPr>
        <p:spPr>
          <a:xfrm>
            <a:off x="9490373" y="3777744"/>
            <a:ext cx="1581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  <a:latin typeface="+mj-ea"/>
                <a:ea typeface="+mj-ea"/>
              </a:rPr>
              <a:t>demo</a:t>
            </a:r>
            <a:r>
              <a:rPr kumimoji="1" lang="zh-CN" altLang="en-US" dirty="0">
                <a:solidFill>
                  <a:schemeClr val="bg1"/>
                </a:solidFill>
                <a:latin typeface="+mj-ea"/>
                <a:ea typeface="+mj-ea"/>
              </a:rPr>
              <a:t>试用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8A7232D-4A1E-F246-8C22-EBBD35254A46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F10717B-8A0C-0F4B-86DB-197C0DB1BD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6320" y="3827258"/>
            <a:ext cx="2636951" cy="2735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698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8622" y="308599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z="2800" dirty="0"/>
              <a:t>参与开源</a:t>
            </a:r>
            <a:endParaRPr kumimoji="1" sz="28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7CA007C-D96D-2B4E-8377-0341F9C1109E}"/>
              </a:ext>
            </a:extLst>
          </p:cNvPr>
          <p:cNvSpPr txBox="1"/>
          <p:nvPr/>
        </p:nvSpPr>
        <p:spPr>
          <a:xfrm>
            <a:off x="204618" y="1895428"/>
            <a:ext cx="1116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kumimoji="1" lang="en-US" altLang="zh-CN" dirty="0">
              <a:latin typeface="+mj-ea"/>
              <a:ea typeface="+mj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dirty="0">
              <a:latin typeface="+mj-ea"/>
              <a:ea typeface="+mj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0028E80-C3AA-B44E-A8B1-91BF8E1C7CC2}"/>
              </a:ext>
            </a:extLst>
          </p:cNvPr>
          <p:cNvSpPr txBox="1"/>
          <p:nvPr/>
        </p:nvSpPr>
        <p:spPr>
          <a:xfrm>
            <a:off x="7304640" y="3741462"/>
            <a:ext cx="503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>
              <a:latin typeface="+mj-ea"/>
              <a:ea typeface="+mj-ea"/>
            </a:endParaRPr>
          </a:p>
          <a:p>
            <a:endParaRPr kumimoji="1" lang="zh-CN" altLang="en-US" dirty="0">
              <a:latin typeface="+mj-ea"/>
              <a:ea typeface="+mj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20FAE1B-5C15-5B44-A964-0DEBE57A3B6C}"/>
              </a:ext>
            </a:extLst>
          </p:cNvPr>
          <p:cNvSpPr txBox="1"/>
          <p:nvPr/>
        </p:nvSpPr>
        <p:spPr>
          <a:xfrm>
            <a:off x="527437" y="5402830"/>
            <a:ext cx="917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+mj-ea"/>
                <a:ea typeface="+mj-ea"/>
              </a:rPr>
              <a:t>欢迎加入贡献的队伍，加入开源从提交第一个最简单的 </a:t>
            </a:r>
            <a:r>
              <a:rPr kumimoji="1" lang="en-US" altLang="zh-CN" dirty="0">
                <a:latin typeface="+mj-ea"/>
                <a:ea typeface="+mj-ea"/>
              </a:rPr>
              <a:t>PR</a:t>
            </a:r>
            <a:r>
              <a:rPr kumimoji="1" lang="zh-CN" altLang="en-US" dirty="0">
                <a:latin typeface="+mj-ea"/>
                <a:ea typeface="+mj-ea"/>
              </a:rPr>
              <a:t> 开始，哪怕一行注释也是贡献</a:t>
            </a:r>
            <a:endParaRPr kumimoji="1" lang="en-US" altLang="zh-CN" dirty="0">
              <a:latin typeface="+mj-ea"/>
              <a:ea typeface="+mj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772A9C9-BCE1-A642-9BF2-09E87C08B87C}"/>
              </a:ext>
            </a:extLst>
          </p:cNvPr>
          <p:cNvSpPr txBox="1"/>
          <p:nvPr/>
        </p:nvSpPr>
        <p:spPr>
          <a:xfrm>
            <a:off x="527437" y="1412776"/>
            <a:ext cx="1051560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err="1">
                <a:latin typeface="+mj-ea"/>
                <a:ea typeface="+mj-ea"/>
              </a:rPr>
              <a:t>DolphinScheduler</a:t>
            </a:r>
            <a:r>
              <a:rPr kumimoji="1" lang="en-US" altLang="zh-CN" sz="2000" dirty="0">
                <a:latin typeface="+mj-ea"/>
                <a:ea typeface="+mj-ea"/>
              </a:rPr>
              <a:t> </a:t>
            </a:r>
            <a:r>
              <a:rPr kumimoji="1" lang="zh-CN" altLang="en-US" sz="2000" dirty="0">
                <a:latin typeface="+mj-ea"/>
                <a:ea typeface="+mj-ea"/>
              </a:rPr>
              <a:t>社区参与贡献的方式，包括：</a:t>
            </a:r>
            <a:endParaRPr kumimoji="1" lang="en-US" altLang="zh-CN" sz="2000" dirty="0">
              <a:latin typeface="+mj-ea"/>
              <a:ea typeface="+mj-ea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+mj-ea"/>
                <a:ea typeface="+mj-ea"/>
              </a:rPr>
              <a:t>文档</a:t>
            </a:r>
            <a:endParaRPr kumimoji="1" lang="en-US" altLang="zh-CN" sz="2000" dirty="0">
              <a:latin typeface="+mj-ea"/>
              <a:ea typeface="+mj-ea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+mj-ea"/>
                <a:ea typeface="+mj-ea"/>
              </a:rPr>
              <a:t>翻译</a:t>
            </a:r>
            <a:endParaRPr kumimoji="1" lang="en-US" altLang="zh-CN" sz="2000" dirty="0">
              <a:latin typeface="+mj-ea"/>
              <a:ea typeface="+mj-ea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+mj-ea"/>
                <a:ea typeface="+mj-ea"/>
              </a:rPr>
              <a:t>布道</a:t>
            </a:r>
            <a:endParaRPr kumimoji="1" lang="en-US" altLang="zh-CN" sz="2000" dirty="0">
              <a:latin typeface="+mj-ea"/>
              <a:ea typeface="+mj-ea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+mj-ea"/>
                <a:ea typeface="+mj-ea"/>
              </a:rPr>
              <a:t>答疑</a:t>
            </a:r>
            <a:endParaRPr kumimoji="1" lang="en-US" altLang="zh-CN" sz="2000" dirty="0">
              <a:latin typeface="+mj-ea"/>
              <a:ea typeface="+mj-ea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+mj-ea"/>
                <a:ea typeface="+mj-ea"/>
              </a:rPr>
              <a:t>测试</a:t>
            </a:r>
            <a:endParaRPr kumimoji="1" lang="en-US" altLang="zh-CN" sz="2000" dirty="0">
              <a:latin typeface="+mj-ea"/>
              <a:ea typeface="+mj-ea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+mj-ea"/>
                <a:ea typeface="+mj-ea"/>
              </a:rPr>
              <a:t>代码</a:t>
            </a:r>
            <a:endParaRPr kumimoji="1" lang="en-US" altLang="zh-CN" sz="2000" dirty="0">
              <a:latin typeface="+mj-ea"/>
              <a:ea typeface="+mj-ea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+mj-ea"/>
                <a:ea typeface="+mj-ea"/>
              </a:rPr>
              <a:t>实践文章</a:t>
            </a:r>
            <a:endParaRPr kumimoji="1" lang="en-US" altLang="zh-CN" sz="2000" dirty="0">
              <a:latin typeface="+mj-ea"/>
              <a:ea typeface="+mj-ea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kumimoji="1" lang="zh-CN" altLang="en-US" sz="2000" dirty="0">
                <a:latin typeface="+mj-ea"/>
                <a:ea typeface="+mj-ea"/>
              </a:rPr>
              <a:t>会议分享等</a:t>
            </a:r>
          </a:p>
          <a:p>
            <a:endParaRPr kumimoji="1" lang="zh-CN" altLang="en-US" sz="2000" dirty="0">
              <a:latin typeface="+mj-ea"/>
              <a:ea typeface="+mj-ea"/>
            </a:endParaRPr>
          </a:p>
          <a:p>
            <a:r>
              <a:rPr kumimoji="1" lang="zh-CN" altLang="en-US" sz="2000" dirty="0">
                <a:latin typeface="+mj-ea"/>
                <a:ea typeface="+mj-ea"/>
              </a:rPr>
              <a:t>如何参与贡献链接</a:t>
            </a:r>
            <a:endParaRPr kumimoji="1" lang="en-US" altLang="zh-CN" sz="2000" dirty="0">
              <a:latin typeface="+mj-ea"/>
              <a:ea typeface="+mj-ea"/>
            </a:endParaRPr>
          </a:p>
          <a:p>
            <a:r>
              <a:rPr kumimoji="1" lang="en-US" altLang="zh-CN" sz="2000" dirty="0">
                <a:latin typeface="+mj-ea"/>
                <a:ea typeface="+mj-ea"/>
              </a:rPr>
              <a:t>https://</a:t>
            </a:r>
            <a:r>
              <a:rPr kumimoji="1" lang="en-US" altLang="zh-CN" sz="2000" dirty="0" err="1">
                <a:latin typeface="+mj-ea"/>
                <a:ea typeface="+mj-ea"/>
              </a:rPr>
              <a:t>dolphinscheduler.apache.org</a:t>
            </a:r>
            <a:r>
              <a:rPr kumimoji="1" lang="en-US" altLang="zh-CN" sz="2000" dirty="0">
                <a:latin typeface="+mj-ea"/>
                <a:ea typeface="+mj-ea"/>
              </a:rPr>
              <a:t>/</a:t>
            </a:r>
            <a:r>
              <a:rPr kumimoji="1" lang="en-US" altLang="zh-CN" sz="2000" dirty="0" err="1">
                <a:latin typeface="+mj-ea"/>
                <a:ea typeface="+mj-ea"/>
              </a:rPr>
              <a:t>zh-cn</a:t>
            </a:r>
            <a:r>
              <a:rPr kumimoji="1" lang="en-US" altLang="zh-CN" sz="2000" dirty="0">
                <a:latin typeface="+mj-ea"/>
                <a:ea typeface="+mj-ea"/>
              </a:rPr>
              <a:t>/docs/development/</a:t>
            </a:r>
            <a:r>
              <a:rPr kumimoji="1" lang="en-US" altLang="zh-CN" sz="2000" dirty="0" err="1">
                <a:latin typeface="+mj-ea"/>
                <a:ea typeface="+mj-ea"/>
              </a:rPr>
              <a:t>contribute.html</a:t>
            </a:r>
            <a:endParaRPr kumimoji="1" lang="en-US" altLang="zh-CN" sz="2000" dirty="0">
              <a:latin typeface="+mj-ea"/>
              <a:ea typeface="+mj-ea"/>
            </a:endParaRPr>
          </a:p>
          <a:p>
            <a:endParaRPr kumimoji="1" lang="en-US" altLang="zh-CN" sz="2000" dirty="0">
              <a:latin typeface="+mj-ea"/>
              <a:ea typeface="+mj-ea"/>
            </a:endParaRPr>
          </a:p>
          <a:p>
            <a:r>
              <a:rPr kumimoji="1" lang="zh-CN" altLang="en-US" sz="2000" dirty="0">
                <a:latin typeface="+mj-ea"/>
                <a:ea typeface="+mj-ea"/>
              </a:rPr>
              <a:t> </a:t>
            </a:r>
            <a:endParaRPr kumimoji="1" lang="en-US" altLang="zh-CN" sz="2000" dirty="0">
              <a:latin typeface="+mj-ea"/>
              <a:ea typeface="+mj-ea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B85062C-1F99-A74C-8BE5-7D1A42FC54B4}"/>
              </a:ext>
            </a:extLst>
          </p:cNvPr>
          <p:cNvSpPr txBox="1"/>
          <p:nvPr/>
        </p:nvSpPr>
        <p:spPr>
          <a:xfrm>
            <a:off x="3791744" y="6180069"/>
            <a:ext cx="5044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err="1">
                <a:latin typeface="+mj-ea"/>
                <a:ea typeface="+mj-ea"/>
              </a:rPr>
              <a:t>DolphinScheduler</a:t>
            </a:r>
            <a:r>
              <a:rPr kumimoji="1" lang="zh-CN" altLang="en-US" b="1" dirty="0">
                <a:latin typeface="+mj-ea"/>
                <a:ea typeface="+mj-ea"/>
              </a:rPr>
              <a:t>开源社区非常期待您的参与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10FAFBD-00A2-F549-B732-A20098A02F79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88974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A2432A3-BB5E-6E41-9A2B-74004B82314E}"/>
              </a:ext>
            </a:extLst>
          </p:cNvPr>
          <p:cNvSpPr/>
          <p:nvPr/>
        </p:nvSpPr>
        <p:spPr>
          <a:xfrm>
            <a:off x="4727848" y="2924944"/>
            <a:ext cx="248337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4400" dirty="0">
                <a:solidFill>
                  <a:schemeClr val="bg1"/>
                </a:solidFill>
                <a:latin typeface="+mj-ea"/>
                <a:ea typeface="+mj-ea"/>
              </a:rPr>
              <a:t>THANKS</a:t>
            </a:r>
            <a:endParaRPr lang="zh-CN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8882036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51436" y="342451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>
                <a:latin typeface="+mj-ea"/>
                <a:ea typeface="+mj-ea"/>
              </a:rPr>
              <a:t>Apache </a:t>
            </a:r>
            <a:r>
              <a:rPr lang="en-US" altLang="zh-CN" sz="2800" dirty="0" err="1">
                <a:latin typeface="+mj-ea"/>
                <a:ea typeface="+mj-ea"/>
              </a:rPr>
              <a:t>DolphinScheduler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14" name="object 8">
            <a:extLst>
              <a:ext uri="{FF2B5EF4-FFF2-40B4-BE49-F238E27FC236}">
                <a16:creationId xmlns:a16="http://schemas.microsoft.com/office/drawing/2014/main" id="{D6E50017-4625-BE4F-880E-CEFECC5CA28F}"/>
              </a:ext>
            </a:extLst>
          </p:cNvPr>
          <p:cNvSpPr txBox="1"/>
          <p:nvPr/>
        </p:nvSpPr>
        <p:spPr>
          <a:xfrm>
            <a:off x="308948" y="1340768"/>
            <a:ext cx="5463541" cy="3387558"/>
          </a:xfrm>
          <a:prstGeom prst="rect">
            <a:avLst/>
          </a:prstGeom>
        </p:spPr>
        <p:txBody>
          <a:bodyPr vert="horz" wrap="square" lIns="0" tIns="14632" rIns="0" bIns="0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+mj-ea"/>
                <a:ea typeface="+mj-ea"/>
                <a:cs typeface="+mn-ea"/>
              </a:rPr>
              <a:t>大数据任务调度 </a:t>
            </a:r>
            <a:r>
              <a:rPr lang="en-US" altLang="zh-CN" sz="1600" dirty="0">
                <a:latin typeface="+mj-ea"/>
                <a:ea typeface="+mj-ea"/>
                <a:cs typeface="+mn-ea"/>
              </a:rPr>
              <a:t>Apache</a:t>
            </a:r>
            <a:r>
              <a:rPr lang="zh-CN" altLang="en-US" sz="1600" dirty="0">
                <a:latin typeface="+mj-ea"/>
                <a:ea typeface="+mj-ea"/>
                <a:cs typeface="+mn-ea"/>
              </a:rPr>
              <a:t> </a:t>
            </a:r>
            <a:r>
              <a:rPr lang="en-US" altLang="zh-CN" sz="1600" dirty="0" err="1">
                <a:latin typeface="+mj-ea"/>
                <a:ea typeface="+mj-ea"/>
                <a:cs typeface="+mn-ea"/>
              </a:rPr>
              <a:t>DolphinScheduler</a:t>
            </a:r>
            <a:r>
              <a:rPr lang="zh-CN" altLang="en-US" sz="1600" dirty="0">
                <a:latin typeface="+mj-ea"/>
                <a:ea typeface="+mj-ea"/>
                <a:cs typeface="+mn-ea"/>
              </a:rPr>
              <a:t> 于 </a:t>
            </a:r>
            <a:r>
              <a:rPr lang="en-US" altLang="zh-CN" sz="1600" dirty="0">
                <a:latin typeface="+mj-ea"/>
                <a:ea typeface="+mj-ea"/>
                <a:cs typeface="+mn-ea"/>
              </a:rPr>
              <a:t>17</a:t>
            </a:r>
            <a:r>
              <a:rPr lang="zh-CN" altLang="en-US" sz="1600" dirty="0">
                <a:latin typeface="+mj-ea"/>
                <a:ea typeface="+mj-ea"/>
                <a:cs typeface="+mn-ea"/>
              </a:rPr>
              <a:t> 年在易观立项， </a:t>
            </a:r>
            <a:r>
              <a:rPr lang="en-US" altLang="zh-CN" sz="1600" dirty="0">
                <a:latin typeface="+mj-ea"/>
                <a:ea typeface="+mj-ea"/>
                <a:cs typeface="+mn-ea"/>
              </a:rPr>
              <a:t>19</a:t>
            </a:r>
            <a:r>
              <a:rPr lang="zh-CN" altLang="en-US" sz="1600" dirty="0">
                <a:latin typeface="+mj-ea"/>
                <a:ea typeface="+mj-ea"/>
                <a:cs typeface="+mn-ea"/>
              </a:rPr>
              <a:t> 年 </a:t>
            </a:r>
            <a:r>
              <a:rPr lang="en-US" altLang="zh-CN" sz="1600" dirty="0">
                <a:latin typeface="+mj-ea"/>
                <a:ea typeface="+mj-ea"/>
                <a:cs typeface="+mn-ea"/>
              </a:rPr>
              <a:t>3</a:t>
            </a:r>
            <a:r>
              <a:rPr lang="zh-CN" altLang="en-US" sz="1600" dirty="0">
                <a:latin typeface="+mj-ea"/>
                <a:ea typeface="+mj-ea"/>
                <a:cs typeface="+mn-ea"/>
              </a:rPr>
              <a:t> 月开源，</a:t>
            </a:r>
            <a:r>
              <a:rPr lang="en-US" altLang="zh-CN" sz="1600" dirty="0">
                <a:latin typeface="+mj-ea"/>
                <a:ea typeface="+mj-ea"/>
                <a:cs typeface="+mn-ea"/>
              </a:rPr>
              <a:t>8</a:t>
            </a:r>
            <a:r>
              <a:rPr lang="zh-CN" altLang="en-US" sz="1600" dirty="0">
                <a:latin typeface="+mj-ea"/>
                <a:ea typeface="+mj-ea"/>
                <a:cs typeface="+mn-ea"/>
              </a:rPr>
              <a:t> 月进入 </a:t>
            </a:r>
            <a:r>
              <a:rPr lang="en-US" altLang="zh-CN" sz="1600" dirty="0">
                <a:latin typeface="+mj-ea"/>
                <a:ea typeface="+mj-ea"/>
                <a:cs typeface="+mn-ea"/>
              </a:rPr>
              <a:t>Apache</a:t>
            </a:r>
            <a:r>
              <a:rPr lang="zh-CN" altLang="en-US" sz="1600" dirty="0">
                <a:latin typeface="+mj-ea"/>
                <a:ea typeface="+mj-ea"/>
                <a:cs typeface="+mn-ea"/>
              </a:rPr>
              <a:t> 孵化器， 已累计有 </a:t>
            </a:r>
            <a:r>
              <a:rPr lang="en-US" altLang="zh-CN" sz="1600" b="1" dirty="0">
                <a:latin typeface="+mj-ea"/>
                <a:ea typeface="+mj-ea"/>
                <a:cs typeface="+mn-ea"/>
              </a:rPr>
              <a:t>400+</a:t>
            </a:r>
            <a:r>
              <a:rPr lang="zh-CN" altLang="en-US" sz="1600" dirty="0">
                <a:latin typeface="+mj-ea"/>
                <a:ea typeface="+mj-ea"/>
                <a:cs typeface="+mn-ea"/>
              </a:rPr>
              <a:t> 公司在生产上使用。</a:t>
            </a:r>
            <a:r>
              <a:rPr lang="en-US" altLang="zh-CN" sz="1600" dirty="0" err="1">
                <a:latin typeface="+mj-ea"/>
                <a:ea typeface="+mj-ea"/>
                <a:cs typeface="+mn-ea"/>
              </a:rPr>
              <a:t>DolphinScheduler</a:t>
            </a:r>
            <a:r>
              <a:rPr lang="zh-CN" altLang="en-US" sz="1600" dirty="0">
                <a:latin typeface="+mj-ea"/>
                <a:ea typeface="+mj-ea"/>
                <a:cs typeface="+mn-ea"/>
              </a:rPr>
              <a:t> 致力于“</a:t>
            </a:r>
            <a:r>
              <a:rPr lang="zh-CN" altLang="en-US" sz="1600" dirty="0">
                <a:latin typeface="+mj-ea"/>
                <a:ea typeface="+mj-ea"/>
              </a:rPr>
              <a:t>解决大数据任务之间错综复杂的依赖关系，使整个数据处理过程可直观感知”。</a:t>
            </a:r>
            <a:r>
              <a:rPr lang="en-US" altLang="zh-CN" sz="1600" dirty="0" err="1">
                <a:latin typeface="+mj-ea"/>
                <a:ea typeface="+mj-ea"/>
              </a:rPr>
              <a:t>DolphinScheduler</a:t>
            </a:r>
            <a:r>
              <a:rPr lang="zh-CN" altLang="en-US" sz="1600" dirty="0">
                <a:latin typeface="+mj-ea"/>
                <a:ea typeface="+mj-ea"/>
              </a:rPr>
              <a:t> 以 </a:t>
            </a:r>
            <a:r>
              <a:rPr lang="en-US" altLang="zh-CN" sz="1600" dirty="0">
                <a:latin typeface="+mj-ea"/>
                <a:ea typeface="+mj-ea"/>
              </a:rPr>
              <a:t>DAG</a:t>
            </a:r>
            <a:r>
              <a:rPr lang="zh-CN" altLang="en-US" sz="1600" dirty="0">
                <a:latin typeface="+mj-ea"/>
                <a:ea typeface="+mj-ea"/>
              </a:rPr>
              <a:t> 的方式将 </a:t>
            </a:r>
            <a:r>
              <a:rPr lang="en-US" altLang="zh-CN" sz="1600" dirty="0">
                <a:latin typeface="+mj-ea"/>
                <a:ea typeface="+mj-ea"/>
              </a:rPr>
              <a:t>Task</a:t>
            </a:r>
            <a:r>
              <a:rPr lang="zh-CN" altLang="en-US" sz="1600" dirty="0">
                <a:latin typeface="+mj-ea"/>
                <a:ea typeface="+mj-ea"/>
              </a:rPr>
              <a:t> 组装起来，可实时监控任务的运行状态，同时支持重试、从指定节点恢复失败、暂停及</a:t>
            </a:r>
            <a:r>
              <a:rPr lang="en-US" altLang="zh-CN" sz="1600" dirty="0">
                <a:latin typeface="+mj-ea"/>
                <a:ea typeface="+mj-ea"/>
              </a:rPr>
              <a:t>Kill</a:t>
            </a:r>
            <a:r>
              <a:rPr lang="zh-CN" altLang="en-US" sz="1600" dirty="0">
                <a:latin typeface="+mj-ea"/>
                <a:ea typeface="+mj-ea"/>
              </a:rPr>
              <a:t>任务等操作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E0E1FA3-DC35-F448-A197-1C6C7C82342D}"/>
              </a:ext>
            </a:extLst>
          </p:cNvPr>
          <p:cNvGrpSpPr/>
          <p:nvPr/>
        </p:nvGrpSpPr>
        <p:grpSpPr>
          <a:xfrm>
            <a:off x="5289804" y="1844824"/>
            <a:ext cx="6902196" cy="4166188"/>
            <a:chOff x="5155652" y="1375055"/>
            <a:chExt cx="6902196" cy="4166188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96804881-CD90-DF46-B0EB-529B7922C420}"/>
                </a:ext>
              </a:extLst>
            </p:cNvPr>
            <p:cNvGrpSpPr/>
            <p:nvPr/>
          </p:nvGrpSpPr>
          <p:grpSpPr>
            <a:xfrm>
              <a:off x="5155652" y="1375055"/>
              <a:ext cx="6902196" cy="4166188"/>
              <a:chOff x="5447482" y="1539433"/>
              <a:chExt cx="6902196" cy="4166188"/>
            </a:xfrm>
          </p:grpSpPr>
          <p:grpSp>
            <p:nvGrpSpPr>
              <p:cNvPr id="19" name="Group 52">
                <a:extLst>
                  <a:ext uri="{FF2B5EF4-FFF2-40B4-BE49-F238E27FC236}">
                    <a16:creationId xmlns:a16="http://schemas.microsoft.com/office/drawing/2014/main" id="{CD44BF44-A73F-DA44-8051-5B3F062F4497}"/>
                  </a:ext>
                </a:extLst>
              </p:cNvPr>
              <p:cNvGrpSpPr/>
              <p:nvPr/>
            </p:nvGrpSpPr>
            <p:grpSpPr>
              <a:xfrm>
                <a:off x="5447482" y="1539433"/>
                <a:ext cx="6902196" cy="4166188"/>
                <a:chOff x="336947" y="1950447"/>
                <a:chExt cx="6745544" cy="4071635"/>
              </a:xfrm>
            </p:grpSpPr>
            <p:pic>
              <p:nvPicPr>
                <p:cNvPr id="22" name="Picture 53">
                  <a:extLst>
                    <a:ext uri="{FF2B5EF4-FFF2-40B4-BE49-F238E27FC236}">
                      <a16:creationId xmlns:a16="http://schemas.microsoft.com/office/drawing/2014/main" id="{9552F015-A8C0-6048-9269-40DF2319D8D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6947" y="1950447"/>
                  <a:ext cx="6745544" cy="4071635"/>
                </a:xfrm>
                <a:prstGeom prst="rect">
                  <a:avLst/>
                </a:prstGeom>
              </p:spPr>
            </p:pic>
            <p:sp>
              <p:nvSpPr>
                <p:cNvPr id="23" name="Rectangle 54">
                  <a:extLst>
                    <a:ext uri="{FF2B5EF4-FFF2-40B4-BE49-F238E27FC236}">
                      <a16:creationId xmlns:a16="http://schemas.microsoft.com/office/drawing/2014/main" id="{5E075F09-A4CC-6E4B-8B2A-FF48C02F66F8}"/>
                    </a:ext>
                  </a:extLst>
                </p:cNvPr>
                <p:cNvSpPr/>
                <p:nvPr/>
              </p:nvSpPr>
              <p:spPr>
                <a:xfrm>
                  <a:off x="1129035" y="2160307"/>
                  <a:ext cx="5184576" cy="3240361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20" name="图片 19">
                <a:extLst>
                  <a:ext uri="{FF2B5EF4-FFF2-40B4-BE49-F238E27FC236}">
                    <a16:creationId xmlns:a16="http://schemas.microsoft.com/office/drawing/2014/main" id="{8D47660E-AA12-6943-9E65-BB67514D59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47455" y="1711348"/>
                <a:ext cx="5304978" cy="3368938"/>
              </a:xfrm>
              <a:prstGeom prst="rect">
                <a:avLst/>
              </a:prstGeom>
            </p:spPr>
          </p:pic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id="{BA85E72C-6548-544E-B899-2E544F5568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468578" y="2320254"/>
                <a:ext cx="3993136" cy="2307267"/>
              </a:xfrm>
              <a:prstGeom prst="rect">
                <a:avLst/>
              </a:prstGeom>
            </p:spPr>
          </p:pic>
        </p:grp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AA9AB825-1217-074E-AF95-8F542F598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81003" y="1380557"/>
              <a:ext cx="2079599" cy="164666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78A34CFF-7790-524B-AECF-09BCFE645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253769" y="1546970"/>
              <a:ext cx="152079" cy="1637664"/>
            </a:xfrm>
            <a:prstGeom prst="rect">
              <a:avLst/>
            </a:prstGeom>
          </p:spPr>
        </p:pic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11195C62-70BC-1D46-99BB-AF4B18184DCD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47700" y="281659"/>
            <a:ext cx="10515600" cy="589280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 err="1">
                <a:latin typeface="+mj-ea"/>
              </a:rPr>
              <a:t>DolphinScheduler</a:t>
            </a:r>
            <a:r>
              <a:rPr lang="zh-CN" altLang="en-US" sz="2800" dirty="0">
                <a:latin typeface="+mj-ea"/>
              </a:rPr>
              <a:t> 要解决？</a:t>
            </a:r>
            <a:endParaRPr lang="en-US" altLang="zh-CN" sz="2800" dirty="0">
              <a:latin typeface="+mj-ea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B033350-878A-A54E-A93D-9BE36A8BC286}"/>
              </a:ext>
            </a:extLst>
          </p:cNvPr>
          <p:cNvGrpSpPr/>
          <p:nvPr/>
        </p:nvGrpSpPr>
        <p:grpSpPr>
          <a:xfrm>
            <a:off x="1871531" y="1232089"/>
            <a:ext cx="8361329" cy="5446189"/>
            <a:chOff x="1871531" y="1232089"/>
            <a:chExt cx="8361329" cy="5446189"/>
          </a:xfrm>
        </p:grpSpPr>
        <p:grpSp>
          <p:nvGrpSpPr>
            <p:cNvPr id="24" name="组合 191">
              <a:extLst>
                <a:ext uri="{FF2B5EF4-FFF2-40B4-BE49-F238E27FC236}">
                  <a16:creationId xmlns:a16="http://schemas.microsoft.com/office/drawing/2014/main" id="{863FA680-E90B-6245-A718-FA868C96E28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51764" y="1232089"/>
              <a:ext cx="8181096" cy="5446189"/>
              <a:chOff x="2246727" y="638282"/>
              <a:chExt cx="8630259" cy="6228573"/>
            </a:xfrm>
          </p:grpSpPr>
          <p:grpSp>
            <p:nvGrpSpPr>
              <p:cNvPr id="42" name="Group 4">
                <a:extLst>
                  <a:ext uri="{FF2B5EF4-FFF2-40B4-BE49-F238E27FC236}">
                    <a16:creationId xmlns:a16="http://schemas.microsoft.com/office/drawing/2014/main" id="{B72606BD-B6B6-0647-AFCB-E62BD3A29372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3650383" y="638282"/>
                <a:ext cx="4899529" cy="5312452"/>
                <a:chOff x="1513" y="36"/>
                <a:chExt cx="2646" cy="2869"/>
              </a:xfrm>
            </p:grpSpPr>
            <p:sp>
              <p:nvSpPr>
                <p:cNvPr id="91" name="Freeform 5">
                  <a:extLst>
                    <a:ext uri="{FF2B5EF4-FFF2-40B4-BE49-F238E27FC236}">
                      <a16:creationId xmlns:a16="http://schemas.microsoft.com/office/drawing/2014/main" id="{45DFF2A5-87AD-1947-80BA-15DFDDAEE09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84" y="36"/>
                  <a:ext cx="1079" cy="2575"/>
                </a:xfrm>
                <a:custGeom>
                  <a:avLst/>
                  <a:gdLst>
                    <a:gd name="T0" fmla="*/ 61 w 1007"/>
                    <a:gd name="T1" fmla="*/ 146 h 2288"/>
                    <a:gd name="T2" fmla="*/ 147 w 1007"/>
                    <a:gd name="T3" fmla="*/ 60 h 2288"/>
                    <a:gd name="T4" fmla="*/ 233 w 1007"/>
                    <a:gd name="T5" fmla="*/ 146 h 2288"/>
                    <a:gd name="T6" fmla="*/ 147 w 1007"/>
                    <a:gd name="T7" fmla="*/ 233 h 2288"/>
                    <a:gd name="T8" fmla="*/ 61 w 1007"/>
                    <a:gd name="T9" fmla="*/ 146 h 2288"/>
                    <a:gd name="T10" fmla="*/ 0 w 1007"/>
                    <a:gd name="T11" fmla="*/ 146 h 2288"/>
                    <a:gd name="T12" fmla="*/ 147 w 1007"/>
                    <a:gd name="T13" fmla="*/ 293 h 2288"/>
                    <a:gd name="T14" fmla="*/ 291 w 1007"/>
                    <a:gd name="T15" fmla="*/ 171 h 2288"/>
                    <a:gd name="T16" fmla="*/ 728 w 1007"/>
                    <a:gd name="T17" fmla="*/ 171 h 2288"/>
                    <a:gd name="T18" fmla="*/ 957 w 1007"/>
                    <a:gd name="T19" fmla="*/ 351 h 2288"/>
                    <a:gd name="T20" fmla="*/ 957 w 1007"/>
                    <a:gd name="T21" fmla="*/ 2288 h 2288"/>
                    <a:gd name="T22" fmla="*/ 1007 w 1007"/>
                    <a:gd name="T23" fmla="*/ 2288 h 2288"/>
                    <a:gd name="T24" fmla="*/ 1007 w 1007"/>
                    <a:gd name="T25" fmla="*/ 351 h 2288"/>
                    <a:gd name="T26" fmla="*/ 914 w 1007"/>
                    <a:gd name="T27" fmla="*/ 170 h 2288"/>
                    <a:gd name="T28" fmla="*/ 728 w 1007"/>
                    <a:gd name="T29" fmla="*/ 122 h 2288"/>
                    <a:gd name="T30" fmla="*/ 291 w 1007"/>
                    <a:gd name="T31" fmla="*/ 122 h 2288"/>
                    <a:gd name="T32" fmla="*/ 147 w 1007"/>
                    <a:gd name="T33" fmla="*/ 0 h 2288"/>
                    <a:gd name="T34" fmla="*/ 0 w 1007"/>
                    <a:gd name="T35" fmla="*/ 146 h 2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007" h="2288">
                      <a:moveTo>
                        <a:pt x="61" y="146"/>
                      </a:moveTo>
                      <a:cubicBezTo>
                        <a:pt x="61" y="99"/>
                        <a:pt x="99" y="60"/>
                        <a:pt x="147" y="60"/>
                      </a:cubicBezTo>
                      <a:cubicBezTo>
                        <a:pt x="194" y="60"/>
                        <a:pt x="233" y="99"/>
                        <a:pt x="233" y="146"/>
                      </a:cubicBezTo>
                      <a:cubicBezTo>
                        <a:pt x="233" y="194"/>
                        <a:pt x="194" y="233"/>
                        <a:pt x="147" y="233"/>
                      </a:cubicBezTo>
                      <a:cubicBezTo>
                        <a:pt x="99" y="233"/>
                        <a:pt x="61" y="194"/>
                        <a:pt x="61" y="146"/>
                      </a:cubicBezTo>
                      <a:moveTo>
                        <a:pt x="0" y="146"/>
                      </a:moveTo>
                      <a:cubicBezTo>
                        <a:pt x="0" y="227"/>
                        <a:pt x="66" y="293"/>
                        <a:pt x="147" y="293"/>
                      </a:cubicBezTo>
                      <a:cubicBezTo>
                        <a:pt x="219" y="293"/>
                        <a:pt x="279" y="240"/>
                        <a:pt x="291" y="171"/>
                      </a:cubicBezTo>
                      <a:cubicBezTo>
                        <a:pt x="728" y="171"/>
                        <a:pt x="728" y="171"/>
                        <a:pt x="728" y="171"/>
                      </a:cubicBezTo>
                      <a:cubicBezTo>
                        <a:pt x="797" y="171"/>
                        <a:pt x="957" y="189"/>
                        <a:pt x="957" y="351"/>
                      </a:cubicBezTo>
                      <a:cubicBezTo>
                        <a:pt x="957" y="2288"/>
                        <a:pt x="957" y="2288"/>
                        <a:pt x="957" y="2288"/>
                      </a:cubicBezTo>
                      <a:cubicBezTo>
                        <a:pt x="1007" y="2288"/>
                        <a:pt x="1007" y="2288"/>
                        <a:pt x="1007" y="2288"/>
                      </a:cubicBezTo>
                      <a:cubicBezTo>
                        <a:pt x="1007" y="351"/>
                        <a:pt x="1007" y="351"/>
                        <a:pt x="1007" y="351"/>
                      </a:cubicBezTo>
                      <a:cubicBezTo>
                        <a:pt x="1007" y="272"/>
                        <a:pt x="975" y="210"/>
                        <a:pt x="914" y="170"/>
                      </a:cubicBezTo>
                      <a:cubicBezTo>
                        <a:pt x="854" y="130"/>
                        <a:pt x="780" y="122"/>
                        <a:pt x="728" y="122"/>
                      </a:cubicBezTo>
                      <a:cubicBezTo>
                        <a:pt x="291" y="122"/>
                        <a:pt x="291" y="122"/>
                        <a:pt x="291" y="122"/>
                      </a:cubicBezTo>
                      <a:cubicBezTo>
                        <a:pt x="279" y="53"/>
                        <a:pt x="219" y="0"/>
                        <a:pt x="147" y="0"/>
                      </a:cubicBezTo>
                      <a:cubicBezTo>
                        <a:pt x="66" y="0"/>
                        <a:pt x="0" y="66"/>
                        <a:pt x="0" y="146"/>
                      </a:cubicBezTo>
                    </a:path>
                  </a:pathLst>
                </a:custGeom>
                <a:solidFill>
                  <a:srgbClr val="95B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2400" dirty="0"/>
                </a:p>
              </p:txBody>
            </p:sp>
            <p:sp>
              <p:nvSpPr>
                <p:cNvPr id="92" name="Freeform 7">
                  <a:extLst>
                    <a:ext uri="{FF2B5EF4-FFF2-40B4-BE49-F238E27FC236}">
                      <a16:creationId xmlns:a16="http://schemas.microsoft.com/office/drawing/2014/main" id="{2CC547C4-0A12-EB42-9FB2-550ADB447BD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89" y="869"/>
                  <a:ext cx="967" cy="1736"/>
                </a:xfrm>
                <a:custGeom>
                  <a:avLst/>
                  <a:gdLst>
                    <a:gd name="T0" fmla="*/ 61 w 912"/>
                    <a:gd name="T1" fmla="*/ 146 h 1520"/>
                    <a:gd name="T2" fmla="*/ 147 w 912"/>
                    <a:gd name="T3" fmla="*/ 60 h 1520"/>
                    <a:gd name="T4" fmla="*/ 233 w 912"/>
                    <a:gd name="T5" fmla="*/ 146 h 1520"/>
                    <a:gd name="T6" fmla="*/ 147 w 912"/>
                    <a:gd name="T7" fmla="*/ 232 h 1520"/>
                    <a:gd name="T8" fmla="*/ 61 w 912"/>
                    <a:gd name="T9" fmla="*/ 146 h 1520"/>
                    <a:gd name="T10" fmla="*/ 0 w 912"/>
                    <a:gd name="T11" fmla="*/ 146 h 1520"/>
                    <a:gd name="T12" fmla="*/ 147 w 912"/>
                    <a:gd name="T13" fmla="*/ 292 h 1520"/>
                    <a:gd name="T14" fmla="*/ 290 w 912"/>
                    <a:gd name="T15" fmla="*/ 174 h 1520"/>
                    <a:gd name="T16" fmla="*/ 673 w 912"/>
                    <a:gd name="T17" fmla="*/ 174 h 1520"/>
                    <a:gd name="T18" fmla="*/ 862 w 912"/>
                    <a:gd name="T19" fmla="*/ 317 h 1520"/>
                    <a:gd name="T20" fmla="*/ 862 w 912"/>
                    <a:gd name="T21" fmla="*/ 1520 h 1520"/>
                    <a:gd name="T22" fmla="*/ 912 w 912"/>
                    <a:gd name="T23" fmla="*/ 1520 h 1520"/>
                    <a:gd name="T24" fmla="*/ 912 w 912"/>
                    <a:gd name="T25" fmla="*/ 317 h 1520"/>
                    <a:gd name="T26" fmla="*/ 673 w 912"/>
                    <a:gd name="T27" fmla="*/ 125 h 1520"/>
                    <a:gd name="T28" fmla="*/ 292 w 912"/>
                    <a:gd name="T29" fmla="*/ 125 h 1520"/>
                    <a:gd name="T30" fmla="*/ 147 w 912"/>
                    <a:gd name="T31" fmla="*/ 0 h 1520"/>
                    <a:gd name="T32" fmla="*/ 0 w 912"/>
                    <a:gd name="T33" fmla="*/ 146 h 15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2" h="1520">
                      <a:moveTo>
                        <a:pt x="61" y="146"/>
                      </a:moveTo>
                      <a:cubicBezTo>
                        <a:pt x="61" y="99"/>
                        <a:pt x="99" y="60"/>
                        <a:pt x="147" y="60"/>
                      </a:cubicBezTo>
                      <a:cubicBezTo>
                        <a:pt x="194" y="60"/>
                        <a:pt x="233" y="99"/>
                        <a:pt x="233" y="146"/>
                      </a:cubicBezTo>
                      <a:cubicBezTo>
                        <a:pt x="233" y="194"/>
                        <a:pt x="194" y="232"/>
                        <a:pt x="147" y="232"/>
                      </a:cubicBezTo>
                      <a:cubicBezTo>
                        <a:pt x="99" y="232"/>
                        <a:pt x="61" y="194"/>
                        <a:pt x="61" y="146"/>
                      </a:cubicBezTo>
                      <a:moveTo>
                        <a:pt x="0" y="146"/>
                      </a:moveTo>
                      <a:cubicBezTo>
                        <a:pt x="0" y="227"/>
                        <a:pt x="66" y="292"/>
                        <a:pt x="147" y="292"/>
                      </a:cubicBezTo>
                      <a:cubicBezTo>
                        <a:pt x="218" y="292"/>
                        <a:pt x="277" y="241"/>
                        <a:pt x="290" y="174"/>
                      </a:cubicBezTo>
                      <a:cubicBezTo>
                        <a:pt x="673" y="174"/>
                        <a:pt x="673" y="174"/>
                        <a:pt x="673" y="174"/>
                      </a:cubicBezTo>
                      <a:cubicBezTo>
                        <a:pt x="844" y="174"/>
                        <a:pt x="862" y="274"/>
                        <a:pt x="862" y="317"/>
                      </a:cubicBezTo>
                      <a:cubicBezTo>
                        <a:pt x="862" y="1520"/>
                        <a:pt x="862" y="1520"/>
                        <a:pt x="862" y="1520"/>
                      </a:cubicBezTo>
                      <a:cubicBezTo>
                        <a:pt x="912" y="1520"/>
                        <a:pt x="912" y="1520"/>
                        <a:pt x="912" y="1520"/>
                      </a:cubicBezTo>
                      <a:cubicBezTo>
                        <a:pt x="912" y="317"/>
                        <a:pt x="912" y="317"/>
                        <a:pt x="912" y="317"/>
                      </a:cubicBezTo>
                      <a:cubicBezTo>
                        <a:pt x="912" y="199"/>
                        <a:pt x="820" y="125"/>
                        <a:pt x="673" y="125"/>
                      </a:cubicBezTo>
                      <a:cubicBezTo>
                        <a:pt x="292" y="125"/>
                        <a:pt x="292" y="125"/>
                        <a:pt x="292" y="125"/>
                      </a:cubicBezTo>
                      <a:cubicBezTo>
                        <a:pt x="281" y="54"/>
                        <a:pt x="220" y="0"/>
                        <a:pt x="147" y="0"/>
                      </a:cubicBezTo>
                      <a:cubicBezTo>
                        <a:pt x="66" y="0"/>
                        <a:pt x="0" y="65"/>
                        <a:pt x="0" y="146"/>
                      </a:cubicBezTo>
                    </a:path>
                  </a:pathLst>
                </a:custGeom>
                <a:solidFill>
                  <a:srgbClr val="7DDBD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2400"/>
                </a:p>
              </p:txBody>
            </p:sp>
            <p:sp>
              <p:nvSpPr>
                <p:cNvPr id="93" name="Freeform 9">
                  <a:extLst>
                    <a:ext uri="{FF2B5EF4-FFF2-40B4-BE49-F238E27FC236}">
                      <a16:creationId xmlns:a16="http://schemas.microsoft.com/office/drawing/2014/main" id="{17266AB2-C222-9049-83C7-49612FBAB54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89" y="1716"/>
                  <a:ext cx="866" cy="892"/>
                </a:xfrm>
                <a:custGeom>
                  <a:avLst/>
                  <a:gdLst>
                    <a:gd name="T0" fmla="*/ 61 w 823"/>
                    <a:gd name="T1" fmla="*/ 147 h 774"/>
                    <a:gd name="T2" fmla="*/ 147 w 823"/>
                    <a:gd name="T3" fmla="*/ 60 h 774"/>
                    <a:gd name="T4" fmla="*/ 233 w 823"/>
                    <a:gd name="T5" fmla="*/ 147 h 774"/>
                    <a:gd name="T6" fmla="*/ 147 w 823"/>
                    <a:gd name="T7" fmla="*/ 233 h 774"/>
                    <a:gd name="T8" fmla="*/ 61 w 823"/>
                    <a:gd name="T9" fmla="*/ 147 h 774"/>
                    <a:gd name="T10" fmla="*/ 0 w 823"/>
                    <a:gd name="T11" fmla="*/ 147 h 774"/>
                    <a:gd name="T12" fmla="*/ 147 w 823"/>
                    <a:gd name="T13" fmla="*/ 293 h 774"/>
                    <a:gd name="T14" fmla="*/ 289 w 823"/>
                    <a:gd name="T15" fmla="*/ 180 h 774"/>
                    <a:gd name="T16" fmla="*/ 581 w 823"/>
                    <a:gd name="T17" fmla="*/ 180 h 774"/>
                    <a:gd name="T18" fmla="*/ 774 w 823"/>
                    <a:gd name="T19" fmla="*/ 330 h 774"/>
                    <a:gd name="T20" fmla="*/ 774 w 823"/>
                    <a:gd name="T21" fmla="*/ 774 h 774"/>
                    <a:gd name="T22" fmla="*/ 823 w 823"/>
                    <a:gd name="T23" fmla="*/ 774 h 774"/>
                    <a:gd name="T24" fmla="*/ 823 w 823"/>
                    <a:gd name="T25" fmla="*/ 330 h 774"/>
                    <a:gd name="T26" fmla="*/ 778 w 823"/>
                    <a:gd name="T27" fmla="*/ 203 h 774"/>
                    <a:gd name="T28" fmla="*/ 581 w 823"/>
                    <a:gd name="T29" fmla="*/ 131 h 774"/>
                    <a:gd name="T30" fmla="*/ 292 w 823"/>
                    <a:gd name="T31" fmla="*/ 131 h 774"/>
                    <a:gd name="T32" fmla="*/ 147 w 823"/>
                    <a:gd name="T33" fmla="*/ 0 h 774"/>
                    <a:gd name="T34" fmla="*/ 0 w 823"/>
                    <a:gd name="T35" fmla="*/ 147 h 7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823" h="774">
                      <a:moveTo>
                        <a:pt x="61" y="147"/>
                      </a:moveTo>
                      <a:cubicBezTo>
                        <a:pt x="61" y="99"/>
                        <a:pt x="99" y="60"/>
                        <a:pt x="147" y="60"/>
                      </a:cubicBezTo>
                      <a:cubicBezTo>
                        <a:pt x="194" y="60"/>
                        <a:pt x="233" y="99"/>
                        <a:pt x="233" y="147"/>
                      </a:cubicBezTo>
                      <a:cubicBezTo>
                        <a:pt x="233" y="194"/>
                        <a:pt x="194" y="233"/>
                        <a:pt x="147" y="233"/>
                      </a:cubicBezTo>
                      <a:cubicBezTo>
                        <a:pt x="99" y="233"/>
                        <a:pt x="61" y="194"/>
                        <a:pt x="61" y="147"/>
                      </a:cubicBezTo>
                      <a:moveTo>
                        <a:pt x="0" y="147"/>
                      </a:moveTo>
                      <a:cubicBezTo>
                        <a:pt x="0" y="227"/>
                        <a:pt x="66" y="293"/>
                        <a:pt x="147" y="293"/>
                      </a:cubicBezTo>
                      <a:cubicBezTo>
                        <a:pt x="216" y="293"/>
                        <a:pt x="274" y="245"/>
                        <a:pt x="289" y="180"/>
                      </a:cubicBezTo>
                      <a:cubicBezTo>
                        <a:pt x="581" y="180"/>
                        <a:pt x="581" y="180"/>
                        <a:pt x="581" y="180"/>
                      </a:cubicBezTo>
                      <a:cubicBezTo>
                        <a:pt x="653" y="180"/>
                        <a:pt x="774" y="200"/>
                        <a:pt x="774" y="330"/>
                      </a:cubicBezTo>
                      <a:cubicBezTo>
                        <a:pt x="774" y="774"/>
                        <a:pt x="774" y="774"/>
                        <a:pt x="774" y="774"/>
                      </a:cubicBezTo>
                      <a:cubicBezTo>
                        <a:pt x="823" y="774"/>
                        <a:pt x="823" y="774"/>
                        <a:pt x="823" y="774"/>
                      </a:cubicBezTo>
                      <a:cubicBezTo>
                        <a:pt x="823" y="330"/>
                        <a:pt x="823" y="330"/>
                        <a:pt x="823" y="330"/>
                      </a:cubicBezTo>
                      <a:cubicBezTo>
                        <a:pt x="823" y="295"/>
                        <a:pt x="815" y="245"/>
                        <a:pt x="778" y="203"/>
                      </a:cubicBezTo>
                      <a:cubicBezTo>
                        <a:pt x="737" y="155"/>
                        <a:pt x="671" y="131"/>
                        <a:pt x="581" y="131"/>
                      </a:cubicBezTo>
                      <a:cubicBezTo>
                        <a:pt x="292" y="131"/>
                        <a:pt x="292" y="131"/>
                        <a:pt x="292" y="131"/>
                      </a:cubicBezTo>
                      <a:cubicBezTo>
                        <a:pt x="285" y="58"/>
                        <a:pt x="222" y="0"/>
                        <a:pt x="147" y="0"/>
                      </a:cubicBezTo>
                      <a:cubicBezTo>
                        <a:pt x="66" y="0"/>
                        <a:pt x="0" y="66"/>
                        <a:pt x="0" y="147"/>
                      </a:cubicBezTo>
                    </a:path>
                  </a:pathLst>
                </a:custGeom>
                <a:solidFill>
                  <a:srgbClr val="FF9A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2400" dirty="0">
                    <a:solidFill>
                      <a:srgbClr val="FF9A00"/>
                    </a:solidFill>
                    <a:highlight>
                      <a:srgbClr val="FF9A00"/>
                    </a:highlight>
                  </a:endParaRPr>
                </a:p>
              </p:txBody>
            </p:sp>
            <p:sp>
              <p:nvSpPr>
                <p:cNvPr id="94" name="Freeform 11">
                  <a:extLst>
                    <a:ext uri="{FF2B5EF4-FFF2-40B4-BE49-F238E27FC236}">
                      <a16:creationId xmlns:a16="http://schemas.microsoft.com/office/drawing/2014/main" id="{79244941-3656-634D-B372-7CA5B12A442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906" y="260"/>
                  <a:ext cx="1029" cy="2345"/>
                </a:xfrm>
                <a:custGeom>
                  <a:avLst/>
                  <a:gdLst>
                    <a:gd name="T0" fmla="*/ 689 w 921"/>
                    <a:gd name="T1" fmla="*/ 146 h 1890"/>
                    <a:gd name="T2" fmla="*/ 775 w 921"/>
                    <a:gd name="T3" fmla="*/ 60 h 1890"/>
                    <a:gd name="T4" fmla="*/ 861 w 921"/>
                    <a:gd name="T5" fmla="*/ 146 h 1890"/>
                    <a:gd name="T6" fmla="*/ 775 w 921"/>
                    <a:gd name="T7" fmla="*/ 232 h 1890"/>
                    <a:gd name="T8" fmla="*/ 689 w 921"/>
                    <a:gd name="T9" fmla="*/ 146 h 1890"/>
                    <a:gd name="T10" fmla="*/ 632 w 921"/>
                    <a:gd name="T11" fmla="*/ 115 h 1890"/>
                    <a:gd name="T12" fmla="*/ 252 w 921"/>
                    <a:gd name="T13" fmla="*/ 115 h 1890"/>
                    <a:gd name="T14" fmla="*/ 7 w 921"/>
                    <a:gd name="T15" fmla="*/ 294 h 1890"/>
                    <a:gd name="T16" fmla="*/ 7 w 921"/>
                    <a:gd name="T17" fmla="*/ 1890 h 1890"/>
                    <a:gd name="T18" fmla="*/ 56 w 921"/>
                    <a:gd name="T19" fmla="*/ 1890 h 1890"/>
                    <a:gd name="T20" fmla="*/ 56 w 921"/>
                    <a:gd name="T21" fmla="*/ 298 h 1890"/>
                    <a:gd name="T22" fmla="*/ 252 w 921"/>
                    <a:gd name="T23" fmla="*/ 165 h 1890"/>
                    <a:gd name="T24" fmla="*/ 630 w 921"/>
                    <a:gd name="T25" fmla="*/ 165 h 1890"/>
                    <a:gd name="T26" fmla="*/ 775 w 921"/>
                    <a:gd name="T27" fmla="*/ 292 h 1890"/>
                    <a:gd name="T28" fmla="*/ 921 w 921"/>
                    <a:gd name="T29" fmla="*/ 146 h 1890"/>
                    <a:gd name="T30" fmla="*/ 775 w 921"/>
                    <a:gd name="T31" fmla="*/ 0 h 1890"/>
                    <a:gd name="T32" fmla="*/ 632 w 921"/>
                    <a:gd name="T33" fmla="*/ 115 h 18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21" h="1890">
                      <a:moveTo>
                        <a:pt x="689" y="146"/>
                      </a:moveTo>
                      <a:cubicBezTo>
                        <a:pt x="689" y="99"/>
                        <a:pt x="728" y="60"/>
                        <a:pt x="775" y="60"/>
                      </a:cubicBezTo>
                      <a:cubicBezTo>
                        <a:pt x="823" y="60"/>
                        <a:pt x="861" y="99"/>
                        <a:pt x="861" y="146"/>
                      </a:cubicBezTo>
                      <a:cubicBezTo>
                        <a:pt x="861" y="194"/>
                        <a:pt x="823" y="232"/>
                        <a:pt x="775" y="232"/>
                      </a:cubicBezTo>
                      <a:cubicBezTo>
                        <a:pt x="728" y="232"/>
                        <a:pt x="689" y="194"/>
                        <a:pt x="689" y="146"/>
                      </a:cubicBezTo>
                      <a:moveTo>
                        <a:pt x="632" y="115"/>
                      </a:moveTo>
                      <a:cubicBezTo>
                        <a:pt x="252" y="115"/>
                        <a:pt x="252" y="115"/>
                        <a:pt x="252" y="115"/>
                      </a:cubicBezTo>
                      <a:cubicBezTo>
                        <a:pt x="87" y="115"/>
                        <a:pt x="16" y="167"/>
                        <a:pt x="7" y="294"/>
                      </a:cubicBezTo>
                      <a:cubicBezTo>
                        <a:pt x="0" y="394"/>
                        <a:pt x="7" y="1829"/>
                        <a:pt x="7" y="1890"/>
                      </a:cubicBezTo>
                      <a:cubicBezTo>
                        <a:pt x="56" y="1890"/>
                        <a:pt x="56" y="1890"/>
                        <a:pt x="56" y="1890"/>
                      </a:cubicBezTo>
                      <a:cubicBezTo>
                        <a:pt x="56" y="1875"/>
                        <a:pt x="50" y="395"/>
                        <a:pt x="56" y="298"/>
                      </a:cubicBezTo>
                      <a:cubicBezTo>
                        <a:pt x="61" y="227"/>
                        <a:pt x="80" y="165"/>
                        <a:pt x="252" y="165"/>
                      </a:cubicBezTo>
                      <a:cubicBezTo>
                        <a:pt x="630" y="165"/>
                        <a:pt x="630" y="165"/>
                        <a:pt x="630" y="165"/>
                      </a:cubicBezTo>
                      <a:cubicBezTo>
                        <a:pt x="639" y="236"/>
                        <a:pt x="701" y="292"/>
                        <a:pt x="775" y="292"/>
                      </a:cubicBezTo>
                      <a:cubicBezTo>
                        <a:pt x="856" y="292"/>
                        <a:pt x="921" y="227"/>
                        <a:pt x="921" y="146"/>
                      </a:cubicBezTo>
                      <a:cubicBezTo>
                        <a:pt x="921" y="65"/>
                        <a:pt x="856" y="0"/>
                        <a:pt x="775" y="0"/>
                      </a:cubicBezTo>
                      <a:cubicBezTo>
                        <a:pt x="705" y="0"/>
                        <a:pt x="646" y="49"/>
                        <a:pt x="632" y="115"/>
                      </a:cubicBezTo>
                    </a:path>
                  </a:pathLst>
                </a:custGeom>
                <a:solidFill>
                  <a:srgbClr val="0280D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2400"/>
                </a:p>
              </p:txBody>
            </p:sp>
            <p:sp>
              <p:nvSpPr>
                <p:cNvPr id="95" name="Freeform 13">
                  <a:extLst>
                    <a:ext uri="{FF2B5EF4-FFF2-40B4-BE49-F238E27FC236}">
                      <a16:creationId xmlns:a16="http://schemas.microsoft.com/office/drawing/2014/main" id="{2946875E-E236-6948-A196-C623CAD1A9C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011" y="1167"/>
                  <a:ext cx="940" cy="1434"/>
                </a:xfrm>
                <a:custGeom>
                  <a:avLst/>
                  <a:gdLst>
                    <a:gd name="T0" fmla="*/ 590 w 822"/>
                    <a:gd name="T1" fmla="*/ 147 h 1135"/>
                    <a:gd name="T2" fmla="*/ 676 w 822"/>
                    <a:gd name="T3" fmla="*/ 60 h 1135"/>
                    <a:gd name="T4" fmla="*/ 762 w 822"/>
                    <a:gd name="T5" fmla="*/ 147 h 1135"/>
                    <a:gd name="T6" fmla="*/ 676 w 822"/>
                    <a:gd name="T7" fmla="*/ 233 h 1135"/>
                    <a:gd name="T8" fmla="*/ 590 w 822"/>
                    <a:gd name="T9" fmla="*/ 147 h 1135"/>
                    <a:gd name="T10" fmla="*/ 532 w 822"/>
                    <a:gd name="T11" fmla="*/ 122 h 1135"/>
                    <a:gd name="T12" fmla="*/ 202 w 822"/>
                    <a:gd name="T13" fmla="*/ 119 h 1135"/>
                    <a:gd name="T14" fmla="*/ 0 w 822"/>
                    <a:gd name="T15" fmla="*/ 333 h 1135"/>
                    <a:gd name="T16" fmla="*/ 0 w 822"/>
                    <a:gd name="T17" fmla="*/ 1135 h 1135"/>
                    <a:gd name="T18" fmla="*/ 49 w 822"/>
                    <a:gd name="T19" fmla="*/ 1135 h 1135"/>
                    <a:gd name="T20" fmla="*/ 49 w 822"/>
                    <a:gd name="T21" fmla="*/ 333 h 1135"/>
                    <a:gd name="T22" fmla="*/ 202 w 822"/>
                    <a:gd name="T23" fmla="*/ 168 h 1135"/>
                    <a:gd name="T24" fmla="*/ 532 w 822"/>
                    <a:gd name="T25" fmla="*/ 171 h 1135"/>
                    <a:gd name="T26" fmla="*/ 676 w 822"/>
                    <a:gd name="T27" fmla="*/ 293 h 1135"/>
                    <a:gd name="T28" fmla="*/ 822 w 822"/>
                    <a:gd name="T29" fmla="*/ 147 h 1135"/>
                    <a:gd name="T30" fmla="*/ 676 w 822"/>
                    <a:gd name="T31" fmla="*/ 0 h 1135"/>
                    <a:gd name="T32" fmla="*/ 532 w 822"/>
                    <a:gd name="T33" fmla="*/ 122 h 1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2" h="1135">
                      <a:moveTo>
                        <a:pt x="590" y="147"/>
                      </a:moveTo>
                      <a:cubicBezTo>
                        <a:pt x="590" y="99"/>
                        <a:pt x="628" y="60"/>
                        <a:pt x="676" y="60"/>
                      </a:cubicBezTo>
                      <a:cubicBezTo>
                        <a:pt x="723" y="60"/>
                        <a:pt x="762" y="99"/>
                        <a:pt x="762" y="147"/>
                      </a:cubicBezTo>
                      <a:cubicBezTo>
                        <a:pt x="762" y="194"/>
                        <a:pt x="723" y="233"/>
                        <a:pt x="676" y="233"/>
                      </a:cubicBezTo>
                      <a:cubicBezTo>
                        <a:pt x="628" y="233"/>
                        <a:pt x="590" y="194"/>
                        <a:pt x="590" y="147"/>
                      </a:cubicBezTo>
                      <a:moveTo>
                        <a:pt x="532" y="122"/>
                      </a:moveTo>
                      <a:cubicBezTo>
                        <a:pt x="462" y="121"/>
                        <a:pt x="282" y="119"/>
                        <a:pt x="202" y="119"/>
                      </a:cubicBezTo>
                      <a:cubicBezTo>
                        <a:pt x="90" y="119"/>
                        <a:pt x="0" y="236"/>
                        <a:pt x="0" y="333"/>
                      </a:cubicBezTo>
                      <a:cubicBezTo>
                        <a:pt x="0" y="1135"/>
                        <a:pt x="0" y="1135"/>
                        <a:pt x="0" y="1135"/>
                      </a:cubicBezTo>
                      <a:cubicBezTo>
                        <a:pt x="49" y="1135"/>
                        <a:pt x="49" y="1135"/>
                        <a:pt x="49" y="1135"/>
                      </a:cubicBezTo>
                      <a:cubicBezTo>
                        <a:pt x="49" y="333"/>
                        <a:pt x="49" y="333"/>
                        <a:pt x="49" y="333"/>
                      </a:cubicBezTo>
                      <a:cubicBezTo>
                        <a:pt x="49" y="268"/>
                        <a:pt x="115" y="168"/>
                        <a:pt x="202" y="168"/>
                      </a:cubicBezTo>
                      <a:cubicBezTo>
                        <a:pt x="282" y="168"/>
                        <a:pt x="462" y="170"/>
                        <a:pt x="532" y="171"/>
                      </a:cubicBezTo>
                      <a:cubicBezTo>
                        <a:pt x="543" y="240"/>
                        <a:pt x="604" y="293"/>
                        <a:pt x="676" y="293"/>
                      </a:cubicBezTo>
                      <a:cubicBezTo>
                        <a:pt x="757" y="293"/>
                        <a:pt x="822" y="227"/>
                        <a:pt x="822" y="147"/>
                      </a:cubicBezTo>
                      <a:cubicBezTo>
                        <a:pt x="822" y="66"/>
                        <a:pt x="757" y="0"/>
                        <a:pt x="676" y="0"/>
                      </a:cubicBezTo>
                      <a:cubicBezTo>
                        <a:pt x="604" y="0"/>
                        <a:pt x="544" y="53"/>
                        <a:pt x="532" y="122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2400" dirty="0"/>
                </a:p>
              </p:txBody>
            </p:sp>
            <p:sp>
              <p:nvSpPr>
                <p:cNvPr id="96" name="Freeform 15">
                  <a:extLst>
                    <a:ext uri="{FF2B5EF4-FFF2-40B4-BE49-F238E27FC236}">
                      <a16:creationId xmlns:a16="http://schemas.microsoft.com/office/drawing/2014/main" id="{EF1935A5-22A0-424E-A647-60FF4FCF7E40}"/>
                    </a:ext>
                  </a:extLst>
                </p:cNvPr>
                <p:cNvSpPr/>
                <p:nvPr/>
              </p:nvSpPr>
              <p:spPr bwMode="auto">
                <a:xfrm>
                  <a:off x="1513" y="2608"/>
                  <a:ext cx="1142" cy="287"/>
                </a:xfrm>
                <a:custGeom>
                  <a:avLst/>
                  <a:gdLst>
                    <a:gd name="T0" fmla="*/ 1087 w 1142"/>
                    <a:gd name="T1" fmla="*/ 0 h 287"/>
                    <a:gd name="T2" fmla="*/ 0 w 1142"/>
                    <a:gd name="T3" fmla="*/ 287 h 287"/>
                    <a:gd name="T4" fmla="*/ 335 w 1142"/>
                    <a:gd name="T5" fmla="*/ 287 h 287"/>
                    <a:gd name="T6" fmla="*/ 1142 w 1142"/>
                    <a:gd name="T7" fmla="*/ 0 h 287"/>
                    <a:gd name="T8" fmla="*/ 1087 w 1142"/>
                    <a:gd name="T9" fmla="*/ 0 h 2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2" h="287">
                      <a:moveTo>
                        <a:pt x="1087" y="0"/>
                      </a:moveTo>
                      <a:lnTo>
                        <a:pt x="0" y="287"/>
                      </a:lnTo>
                      <a:lnTo>
                        <a:pt x="335" y="287"/>
                      </a:lnTo>
                      <a:lnTo>
                        <a:pt x="1142" y="0"/>
                      </a:lnTo>
                      <a:lnTo>
                        <a:pt x="1087" y="0"/>
                      </a:lnTo>
                      <a:close/>
                    </a:path>
                  </a:pathLst>
                </a:custGeom>
                <a:solidFill>
                  <a:srgbClr val="FF9A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2400"/>
                </a:p>
              </p:txBody>
            </p:sp>
            <p:sp>
              <p:nvSpPr>
                <p:cNvPr id="97" name="Freeform 17">
                  <a:extLst>
                    <a:ext uri="{FF2B5EF4-FFF2-40B4-BE49-F238E27FC236}">
                      <a16:creationId xmlns:a16="http://schemas.microsoft.com/office/drawing/2014/main" id="{5955E0AB-DB2E-D040-AC0C-93A89C3B1959}"/>
                    </a:ext>
                  </a:extLst>
                </p:cNvPr>
                <p:cNvSpPr/>
                <p:nvPr/>
              </p:nvSpPr>
              <p:spPr bwMode="auto">
                <a:xfrm>
                  <a:off x="2088" y="2605"/>
                  <a:ext cx="668" cy="295"/>
                </a:xfrm>
                <a:custGeom>
                  <a:avLst/>
                  <a:gdLst>
                    <a:gd name="T0" fmla="*/ 611 w 668"/>
                    <a:gd name="T1" fmla="*/ 0 h 295"/>
                    <a:gd name="T2" fmla="*/ 0 w 668"/>
                    <a:gd name="T3" fmla="*/ 295 h 295"/>
                    <a:gd name="T4" fmla="*/ 344 w 668"/>
                    <a:gd name="T5" fmla="*/ 295 h 295"/>
                    <a:gd name="T6" fmla="*/ 668 w 668"/>
                    <a:gd name="T7" fmla="*/ 0 h 295"/>
                    <a:gd name="T8" fmla="*/ 611 w 668"/>
                    <a:gd name="T9" fmla="*/ 0 h 2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8" h="295">
                      <a:moveTo>
                        <a:pt x="611" y="0"/>
                      </a:moveTo>
                      <a:lnTo>
                        <a:pt x="0" y="295"/>
                      </a:lnTo>
                      <a:lnTo>
                        <a:pt x="344" y="295"/>
                      </a:lnTo>
                      <a:lnTo>
                        <a:pt x="668" y="0"/>
                      </a:lnTo>
                      <a:lnTo>
                        <a:pt x="611" y="0"/>
                      </a:lnTo>
                      <a:close/>
                    </a:path>
                  </a:pathLst>
                </a:custGeom>
                <a:solidFill>
                  <a:srgbClr val="7DDBD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2400"/>
                </a:p>
              </p:txBody>
            </p:sp>
            <p:sp>
              <p:nvSpPr>
                <p:cNvPr id="98" name="Freeform 11">
                  <a:extLst>
                    <a:ext uri="{FF2B5EF4-FFF2-40B4-BE49-F238E27FC236}">
                      <a16:creationId xmlns:a16="http://schemas.microsoft.com/office/drawing/2014/main" id="{B8EAA273-EA7C-FF4A-8811-A5A8E5865C9D}"/>
                    </a:ext>
                  </a:extLst>
                </p:cNvPr>
                <p:cNvSpPr/>
                <p:nvPr/>
              </p:nvSpPr>
              <p:spPr bwMode="auto">
                <a:xfrm>
                  <a:off x="2662" y="2611"/>
                  <a:ext cx="340" cy="289"/>
                </a:xfrm>
                <a:custGeom>
                  <a:avLst/>
                  <a:gdLst>
                    <a:gd name="T0" fmla="*/ 145 w 340"/>
                    <a:gd name="T1" fmla="*/ 0 h 289"/>
                    <a:gd name="T2" fmla="*/ 0 w 340"/>
                    <a:gd name="T3" fmla="*/ 289 h 289"/>
                    <a:gd name="T4" fmla="*/ 340 w 340"/>
                    <a:gd name="T5" fmla="*/ 289 h 289"/>
                    <a:gd name="T6" fmla="*/ 201 w 340"/>
                    <a:gd name="T7" fmla="*/ 0 h 289"/>
                    <a:gd name="T8" fmla="*/ 145 w 340"/>
                    <a:gd name="T9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0" h="289">
                      <a:moveTo>
                        <a:pt x="145" y="0"/>
                      </a:moveTo>
                      <a:lnTo>
                        <a:pt x="0" y="289"/>
                      </a:lnTo>
                      <a:lnTo>
                        <a:pt x="340" y="289"/>
                      </a:lnTo>
                      <a:lnTo>
                        <a:pt x="201" y="0"/>
                      </a:lnTo>
                      <a:lnTo>
                        <a:pt x="145" y="0"/>
                      </a:lnTo>
                      <a:close/>
                    </a:path>
                  </a:pathLst>
                </a:custGeom>
                <a:solidFill>
                  <a:srgbClr val="95B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2400"/>
                </a:p>
              </p:txBody>
            </p:sp>
            <p:sp>
              <p:nvSpPr>
                <p:cNvPr id="99" name="Freeform 21">
                  <a:extLst>
                    <a:ext uri="{FF2B5EF4-FFF2-40B4-BE49-F238E27FC236}">
                      <a16:creationId xmlns:a16="http://schemas.microsoft.com/office/drawing/2014/main" id="{0D38DC66-AF22-C84F-87E1-28980D159F75}"/>
                    </a:ext>
                  </a:extLst>
                </p:cNvPr>
                <p:cNvSpPr/>
                <p:nvPr/>
              </p:nvSpPr>
              <p:spPr bwMode="auto">
                <a:xfrm>
                  <a:off x="2914" y="2605"/>
                  <a:ext cx="668" cy="298"/>
                </a:xfrm>
                <a:custGeom>
                  <a:avLst/>
                  <a:gdLst>
                    <a:gd name="T0" fmla="*/ 0 w 668"/>
                    <a:gd name="T1" fmla="*/ 0 h 298"/>
                    <a:gd name="T2" fmla="*/ 328 w 668"/>
                    <a:gd name="T3" fmla="*/ 298 h 298"/>
                    <a:gd name="T4" fmla="*/ 668 w 668"/>
                    <a:gd name="T5" fmla="*/ 298 h 298"/>
                    <a:gd name="T6" fmla="*/ 55 w 668"/>
                    <a:gd name="T7" fmla="*/ 0 h 298"/>
                    <a:gd name="T8" fmla="*/ 0 w 668"/>
                    <a:gd name="T9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8" h="298">
                      <a:moveTo>
                        <a:pt x="0" y="0"/>
                      </a:moveTo>
                      <a:lnTo>
                        <a:pt x="328" y="298"/>
                      </a:lnTo>
                      <a:lnTo>
                        <a:pt x="668" y="298"/>
                      </a:lnTo>
                      <a:lnTo>
                        <a:pt x="5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280D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2400"/>
                </a:p>
              </p:txBody>
            </p:sp>
            <p:sp>
              <p:nvSpPr>
                <p:cNvPr id="100" name="Freeform 23">
                  <a:extLst>
                    <a:ext uri="{FF2B5EF4-FFF2-40B4-BE49-F238E27FC236}">
                      <a16:creationId xmlns:a16="http://schemas.microsoft.com/office/drawing/2014/main" id="{6AF2134F-D921-9646-86FF-E1757D2604DA}"/>
                    </a:ext>
                  </a:extLst>
                </p:cNvPr>
                <p:cNvSpPr/>
                <p:nvPr/>
              </p:nvSpPr>
              <p:spPr bwMode="auto">
                <a:xfrm>
                  <a:off x="3011" y="2601"/>
                  <a:ext cx="1148" cy="304"/>
                </a:xfrm>
                <a:custGeom>
                  <a:avLst/>
                  <a:gdLst>
                    <a:gd name="T0" fmla="*/ 0 w 1148"/>
                    <a:gd name="T1" fmla="*/ 0 h 304"/>
                    <a:gd name="T2" fmla="*/ 804 w 1148"/>
                    <a:gd name="T3" fmla="*/ 304 h 304"/>
                    <a:gd name="T4" fmla="*/ 1148 w 1148"/>
                    <a:gd name="T5" fmla="*/ 304 h 304"/>
                    <a:gd name="T6" fmla="*/ 55 w 1148"/>
                    <a:gd name="T7" fmla="*/ 0 h 304"/>
                    <a:gd name="T8" fmla="*/ 0 w 1148"/>
                    <a:gd name="T9" fmla="*/ 0 h 3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8" h="304">
                      <a:moveTo>
                        <a:pt x="0" y="0"/>
                      </a:moveTo>
                      <a:lnTo>
                        <a:pt x="804" y="304"/>
                      </a:lnTo>
                      <a:lnTo>
                        <a:pt x="1148" y="304"/>
                      </a:lnTo>
                      <a:lnTo>
                        <a:pt x="5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2400"/>
                </a:p>
              </p:txBody>
            </p:sp>
          </p:grpSp>
          <p:sp>
            <p:nvSpPr>
              <p:cNvPr id="43" name="Rectangle 37">
                <a:extLst>
                  <a:ext uri="{FF2B5EF4-FFF2-40B4-BE49-F238E27FC236}">
                    <a16:creationId xmlns:a16="http://schemas.microsoft.com/office/drawing/2014/main" id="{E4F5C3AA-D620-5A49-A3BF-4526E8A7A4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 flipH="1">
                <a:off x="6696524" y="6077003"/>
                <a:ext cx="905256" cy="635011"/>
              </a:xfrm>
              <a:prstGeom prst="rect">
                <a:avLst/>
              </a:prstGeom>
              <a:solidFill>
                <a:srgbClr val="0280D5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id-ID" sz="2400"/>
              </a:p>
            </p:txBody>
          </p:sp>
          <p:sp>
            <p:nvSpPr>
              <p:cNvPr id="44" name="Rectangle 38">
                <a:extLst>
                  <a:ext uri="{FF2B5EF4-FFF2-40B4-BE49-F238E27FC236}">
                    <a16:creationId xmlns:a16="http://schemas.microsoft.com/office/drawing/2014/main" id="{7C1C24BF-2A61-534F-8535-35E39C3DCB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 flipH="1">
                <a:off x="5630482" y="6080957"/>
                <a:ext cx="924517" cy="629569"/>
              </a:xfrm>
              <a:prstGeom prst="rect">
                <a:avLst/>
              </a:prstGeom>
              <a:solidFill>
                <a:srgbClr val="95BFFF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id-ID" sz="2400"/>
              </a:p>
            </p:txBody>
          </p:sp>
          <p:sp>
            <p:nvSpPr>
              <p:cNvPr id="45" name="Rectangle 39">
                <a:extLst>
                  <a:ext uri="{FF2B5EF4-FFF2-40B4-BE49-F238E27FC236}">
                    <a16:creationId xmlns:a16="http://schemas.microsoft.com/office/drawing/2014/main" id="{76D4564D-8183-FA4C-A857-A1936C2763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 flipH="1">
                <a:off x="3495111" y="6090214"/>
                <a:ext cx="924517" cy="611056"/>
              </a:xfrm>
              <a:prstGeom prst="rect">
                <a:avLst/>
              </a:prstGeom>
              <a:solidFill>
                <a:srgbClr val="FF9A00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id-ID" sz="2400" dirty="0"/>
              </a:p>
            </p:txBody>
          </p:sp>
          <p:sp>
            <p:nvSpPr>
              <p:cNvPr id="46" name="Rectangle 38">
                <a:extLst>
                  <a:ext uri="{FF2B5EF4-FFF2-40B4-BE49-F238E27FC236}">
                    <a16:creationId xmlns:a16="http://schemas.microsoft.com/office/drawing/2014/main" id="{DED11EE6-BEBE-3846-886C-F20BE06BB6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 flipH="1">
                <a:off x="4574533" y="6073299"/>
                <a:ext cx="914399" cy="633276"/>
              </a:xfrm>
              <a:prstGeom prst="rect">
                <a:avLst/>
              </a:prstGeom>
              <a:solidFill>
                <a:srgbClr val="7DDBDA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id-ID" sz="2400"/>
              </a:p>
            </p:txBody>
          </p:sp>
          <p:sp>
            <p:nvSpPr>
              <p:cNvPr id="47" name="Rectangle 37">
                <a:extLst>
                  <a:ext uri="{FF2B5EF4-FFF2-40B4-BE49-F238E27FC236}">
                    <a16:creationId xmlns:a16="http://schemas.microsoft.com/office/drawing/2014/main" id="{3AC3B1A0-9373-DD40-BBDE-26126F6F73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 flipH="1">
                <a:off x="7768794" y="6085737"/>
                <a:ext cx="916119" cy="646118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id-ID" sz="2400"/>
              </a:p>
            </p:txBody>
          </p:sp>
          <p:grpSp>
            <p:nvGrpSpPr>
              <p:cNvPr id="48" name="Group 26">
                <a:extLst>
                  <a:ext uri="{FF2B5EF4-FFF2-40B4-BE49-F238E27FC236}">
                    <a16:creationId xmlns:a16="http://schemas.microsoft.com/office/drawing/2014/main" id="{0DE74DB0-2230-A047-9070-B892807ED9A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183110">
                <a:off x="3739667" y="6266672"/>
                <a:ext cx="425026" cy="357329"/>
                <a:chOff x="1625041" y="421441"/>
                <a:chExt cx="358550" cy="301441"/>
              </a:xfrm>
              <a:solidFill>
                <a:schemeClr val="bg1"/>
              </a:solidFill>
            </p:grpSpPr>
            <p:sp>
              <p:nvSpPr>
                <p:cNvPr id="87" name="Oval 136">
                  <a:extLst>
                    <a:ext uri="{FF2B5EF4-FFF2-40B4-BE49-F238E27FC236}">
                      <a16:creationId xmlns:a16="http://schemas.microsoft.com/office/drawing/2014/main" id="{184DA128-DB95-054D-AED3-6B838EDA4BA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850581" y="421441"/>
                  <a:ext cx="59999" cy="6000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8" name="Freeform 137">
                  <a:extLst>
                    <a:ext uri="{FF2B5EF4-FFF2-40B4-BE49-F238E27FC236}">
                      <a16:creationId xmlns:a16="http://schemas.microsoft.com/office/drawing/2014/main" id="{C33284FC-8401-3646-9656-C84DBBDAE21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25041" y="594209"/>
                  <a:ext cx="127950" cy="128673"/>
                </a:xfrm>
                <a:custGeom>
                  <a:avLst/>
                  <a:gdLst>
                    <a:gd name="T0" fmla="*/ 38 w 75"/>
                    <a:gd name="T1" fmla="*/ 75 h 75"/>
                    <a:gd name="T2" fmla="*/ 75 w 75"/>
                    <a:gd name="T3" fmla="*/ 38 h 75"/>
                    <a:gd name="T4" fmla="*/ 38 w 75"/>
                    <a:gd name="T5" fmla="*/ 0 h 75"/>
                    <a:gd name="T6" fmla="*/ 38 w 75"/>
                    <a:gd name="T7" fmla="*/ 17 h 75"/>
                    <a:gd name="T8" fmla="*/ 58 w 75"/>
                    <a:gd name="T9" fmla="*/ 38 h 75"/>
                    <a:gd name="T10" fmla="*/ 38 w 75"/>
                    <a:gd name="T11" fmla="*/ 58 h 75"/>
                    <a:gd name="T12" fmla="*/ 38 w 75"/>
                    <a:gd name="T13" fmla="*/ 75 h 75"/>
                    <a:gd name="T14" fmla="*/ 38 w 75"/>
                    <a:gd name="T15" fmla="*/ 0 h 75"/>
                    <a:gd name="T16" fmla="*/ 0 w 75"/>
                    <a:gd name="T17" fmla="*/ 38 h 75"/>
                    <a:gd name="T18" fmla="*/ 38 w 75"/>
                    <a:gd name="T19" fmla="*/ 75 h 75"/>
                    <a:gd name="T20" fmla="*/ 38 w 75"/>
                    <a:gd name="T21" fmla="*/ 75 h 75"/>
                    <a:gd name="T22" fmla="*/ 38 w 75"/>
                    <a:gd name="T23" fmla="*/ 58 h 75"/>
                    <a:gd name="T24" fmla="*/ 38 w 75"/>
                    <a:gd name="T25" fmla="*/ 58 h 75"/>
                    <a:gd name="T26" fmla="*/ 38 w 75"/>
                    <a:gd name="T27" fmla="*/ 58 h 75"/>
                    <a:gd name="T28" fmla="*/ 17 w 75"/>
                    <a:gd name="T29" fmla="*/ 38 h 75"/>
                    <a:gd name="T30" fmla="*/ 38 w 75"/>
                    <a:gd name="T31" fmla="*/ 17 h 75"/>
                    <a:gd name="T32" fmla="*/ 38 w 75"/>
                    <a:gd name="T33" fmla="*/ 17 h 75"/>
                    <a:gd name="T34" fmla="*/ 38 w 75"/>
                    <a:gd name="T3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5" h="75">
                      <a:moveTo>
                        <a:pt x="38" y="75"/>
                      </a:moveTo>
                      <a:cubicBezTo>
                        <a:pt x="58" y="75"/>
                        <a:pt x="75" y="58"/>
                        <a:pt x="75" y="38"/>
                      </a:cubicBezTo>
                      <a:cubicBezTo>
                        <a:pt x="75" y="17"/>
                        <a:pt x="58" y="0"/>
                        <a:pt x="38" y="0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49" y="17"/>
                        <a:pt x="58" y="26"/>
                        <a:pt x="58" y="38"/>
                      </a:cubicBezTo>
                      <a:cubicBezTo>
                        <a:pt x="58" y="49"/>
                        <a:pt x="49" y="58"/>
                        <a:pt x="38" y="58"/>
                      </a:cubicBezTo>
                      <a:lnTo>
                        <a:pt x="38" y="75"/>
                      </a:lnTo>
                      <a:close/>
                      <a:moveTo>
                        <a:pt x="38" y="0"/>
                      </a:moveTo>
                      <a:cubicBezTo>
                        <a:pt x="17" y="0"/>
                        <a:pt x="0" y="17"/>
                        <a:pt x="0" y="38"/>
                      </a:cubicBezTo>
                      <a:cubicBezTo>
                        <a:pt x="0" y="58"/>
                        <a:pt x="17" y="75"/>
                        <a:pt x="38" y="75"/>
                      </a:cubicBezTo>
                      <a:cubicBezTo>
                        <a:pt x="38" y="75"/>
                        <a:pt x="38" y="75"/>
                        <a:pt x="38" y="75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26" y="58"/>
                        <a:pt x="17" y="49"/>
                        <a:pt x="17" y="38"/>
                      </a:cubicBezTo>
                      <a:cubicBezTo>
                        <a:pt x="17" y="26"/>
                        <a:pt x="26" y="17"/>
                        <a:pt x="38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38" y="0"/>
                        <a:pt x="38" y="0"/>
                        <a:pt x="3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9" name="Freeform 139">
                  <a:extLst>
                    <a:ext uri="{FF2B5EF4-FFF2-40B4-BE49-F238E27FC236}">
                      <a16:creationId xmlns:a16="http://schemas.microsoft.com/office/drawing/2014/main" id="{23EA1591-4919-3F47-AB93-71486F8E046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55641" y="594209"/>
                  <a:ext cx="127950" cy="128673"/>
                </a:xfrm>
                <a:custGeom>
                  <a:avLst/>
                  <a:gdLst>
                    <a:gd name="T0" fmla="*/ 38 w 75"/>
                    <a:gd name="T1" fmla="*/ 0 h 75"/>
                    <a:gd name="T2" fmla="*/ 38 w 75"/>
                    <a:gd name="T3" fmla="*/ 0 h 75"/>
                    <a:gd name="T4" fmla="*/ 38 w 75"/>
                    <a:gd name="T5" fmla="*/ 17 h 75"/>
                    <a:gd name="T6" fmla="*/ 38 w 75"/>
                    <a:gd name="T7" fmla="*/ 17 h 75"/>
                    <a:gd name="T8" fmla="*/ 58 w 75"/>
                    <a:gd name="T9" fmla="*/ 38 h 75"/>
                    <a:gd name="T10" fmla="*/ 38 w 75"/>
                    <a:gd name="T11" fmla="*/ 58 h 75"/>
                    <a:gd name="T12" fmla="*/ 38 w 75"/>
                    <a:gd name="T13" fmla="*/ 58 h 75"/>
                    <a:gd name="T14" fmla="*/ 38 w 75"/>
                    <a:gd name="T15" fmla="*/ 58 h 75"/>
                    <a:gd name="T16" fmla="*/ 38 w 75"/>
                    <a:gd name="T17" fmla="*/ 75 h 75"/>
                    <a:gd name="T18" fmla="*/ 38 w 75"/>
                    <a:gd name="T19" fmla="*/ 75 h 75"/>
                    <a:gd name="T20" fmla="*/ 75 w 75"/>
                    <a:gd name="T21" fmla="*/ 38 h 75"/>
                    <a:gd name="T22" fmla="*/ 38 w 75"/>
                    <a:gd name="T23" fmla="*/ 0 h 75"/>
                    <a:gd name="T24" fmla="*/ 38 w 75"/>
                    <a:gd name="T25" fmla="*/ 0 h 75"/>
                    <a:gd name="T26" fmla="*/ 0 w 75"/>
                    <a:gd name="T27" fmla="*/ 38 h 75"/>
                    <a:gd name="T28" fmla="*/ 38 w 75"/>
                    <a:gd name="T29" fmla="*/ 75 h 75"/>
                    <a:gd name="T30" fmla="*/ 38 w 75"/>
                    <a:gd name="T31" fmla="*/ 58 h 75"/>
                    <a:gd name="T32" fmla="*/ 17 w 75"/>
                    <a:gd name="T33" fmla="*/ 38 h 75"/>
                    <a:gd name="T34" fmla="*/ 38 w 75"/>
                    <a:gd name="T35" fmla="*/ 17 h 75"/>
                    <a:gd name="T36" fmla="*/ 38 w 75"/>
                    <a:gd name="T3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5" h="75">
                      <a:moveTo>
                        <a:pt x="38" y="0"/>
                      </a:move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49" y="17"/>
                        <a:pt x="58" y="26"/>
                        <a:pt x="58" y="38"/>
                      </a:cubicBezTo>
                      <a:cubicBezTo>
                        <a:pt x="58" y="49"/>
                        <a:pt x="49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75"/>
                        <a:pt x="38" y="75"/>
                        <a:pt x="38" y="75"/>
                      </a:cubicBezTo>
                      <a:cubicBezTo>
                        <a:pt x="38" y="75"/>
                        <a:pt x="38" y="75"/>
                        <a:pt x="38" y="75"/>
                      </a:cubicBezTo>
                      <a:cubicBezTo>
                        <a:pt x="58" y="75"/>
                        <a:pt x="75" y="58"/>
                        <a:pt x="75" y="38"/>
                      </a:cubicBezTo>
                      <a:cubicBezTo>
                        <a:pt x="75" y="17"/>
                        <a:pt x="58" y="0"/>
                        <a:pt x="38" y="0"/>
                      </a:cubicBezTo>
                      <a:close/>
                      <a:moveTo>
                        <a:pt x="38" y="0"/>
                      </a:moveTo>
                      <a:cubicBezTo>
                        <a:pt x="17" y="0"/>
                        <a:pt x="0" y="17"/>
                        <a:pt x="0" y="38"/>
                      </a:cubicBezTo>
                      <a:cubicBezTo>
                        <a:pt x="0" y="58"/>
                        <a:pt x="17" y="75"/>
                        <a:pt x="38" y="75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26" y="58"/>
                        <a:pt x="17" y="49"/>
                        <a:pt x="17" y="38"/>
                      </a:cubicBezTo>
                      <a:cubicBezTo>
                        <a:pt x="17" y="26"/>
                        <a:pt x="26" y="17"/>
                        <a:pt x="38" y="17"/>
                      </a:cubicBez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90" name="Freeform 141">
                  <a:extLst>
                    <a:ext uri="{FF2B5EF4-FFF2-40B4-BE49-F238E27FC236}">
                      <a16:creationId xmlns:a16="http://schemas.microsoft.com/office/drawing/2014/main" id="{CA3697F0-96E9-2648-B18B-91990B7A2D66}"/>
                    </a:ext>
                  </a:extLst>
                </p:cNvPr>
                <p:cNvSpPr/>
                <p:nvPr/>
              </p:nvSpPr>
              <p:spPr bwMode="auto">
                <a:xfrm>
                  <a:off x="1730583" y="456139"/>
                  <a:ext cx="226262" cy="261684"/>
                </a:xfrm>
                <a:custGeom>
                  <a:avLst/>
                  <a:gdLst>
                    <a:gd name="T0" fmla="*/ 88 w 132"/>
                    <a:gd name="T1" fmla="*/ 56 h 153"/>
                    <a:gd name="T2" fmla="*/ 92 w 132"/>
                    <a:gd name="T3" fmla="*/ 57 h 153"/>
                    <a:gd name="T4" fmla="*/ 126 w 132"/>
                    <a:gd name="T5" fmla="*/ 42 h 153"/>
                    <a:gd name="T6" fmla="*/ 130 w 132"/>
                    <a:gd name="T7" fmla="*/ 31 h 153"/>
                    <a:gd name="T8" fmla="*/ 119 w 132"/>
                    <a:gd name="T9" fmla="*/ 27 h 153"/>
                    <a:gd name="T10" fmla="*/ 97 w 132"/>
                    <a:gd name="T11" fmla="*/ 38 h 153"/>
                    <a:gd name="T12" fmla="*/ 93 w 132"/>
                    <a:gd name="T13" fmla="*/ 37 h 153"/>
                    <a:gd name="T14" fmla="*/ 56 w 132"/>
                    <a:gd name="T15" fmla="*/ 1 h 153"/>
                    <a:gd name="T16" fmla="*/ 52 w 132"/>
                    <a:gd name="T17" fmla="*/ 1 h 153"/>
                    <a:gd name="T18" fmla="*/ 1 w 132"/>
                    <a:gd name="T19" fmla="*/ 52 h 153"/>
                    <a:gd name="T20" fmla="*/ 1 w 132"/>
                    <a:gd name="T21" fmla="*/ 56 h 153"/>
                    <a:gd name="T22" fmla="*/ 36 w 132"/>
                    <a:gd name="T23" fmla="*/ 86 h 153"/>
                    <a:gd name="T24" fmla="*/ 37 w 132"/>
                    <a:gd name="T25" fmla="*/ 90 h 153"/>
                    <a:gd name="T26" fmla="*/ 19 w 132"/>
                    <a:gd name="T27" fmla="*/ 128 h 153"/>
                    <a:gd name="T28" fmla="*/ 20 w 132"/>
                    <a:gd name="T29" fmla="*/ 133 h 153"/>
                    <a:gd name="T30" fmla="*/ 31 w 132"/>
                    <a:gd name="T31" fmla="*/ 149 h 153"/>
                    <a:gd name="T32" fmla="*/ 40 w 132"/>
                    <a:gd name="T33" fmla="*/ 153 h 153"/>
                    <a:gd name="T34" fmla="*/ 47 w 132"/>
                    <a:gd name="T35" fmla="*/ 151 h 153"/>
                    <a:gd name="T36" fmla="*/ 49 w 132"/>
                    <a:gd name="T37" fmla="*/ 136 h 153"/>
                    <a:gd name="T38" fmla="*/ 45 w 132"/>
                    <a:gd name="T39" fmla="*/ 130 h 153"/>
                    <a:gd name="T40" fmla="*/ 45 w 132"/>
                    <a:gd name="T41" fmla="*/ 126 h 153"/>
                    <a:gd name="T42" fmla="*/ 62 w 132"/>
                    <a:gd name="T43" fmla="*/ 84 h 153"/>
                    <a:gd name="T44" fmla="*/ 61 w 132"/>
                    <a:gd name="T45" fmla="*/ 80 h 153"/>
                    <a:gd name="T46" fmla="*/ 42 w 132"/>
                    <a:gd name="T47" fmla="*/ 61 h 153"/>
                    <a:gd name="T48" fmla="*/ 42 w 132"/>
                    <a:gd name="T49" fmla="*/ 58 h 153"/>
                    <a:gd name="T50" fmla="*/ 64 w 132"/>
                    <a:gd name="T51" fmla="*/ 36 h 153"/>
                    <a:gd name="T52" fmla="*/ 68 w 132"/>
                    <a:gd name="T53" fmla="*/ 36 h 153"/>
                    <a:gd name="T54" fmla="*/ 88 w 132"/>
                    <a:gd name="T55" fmla="*/ 56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32" h="153">
                      <a:moveTo>
                        <a:pt x="88" y="56"/>
                      </a:moveTo>
                      <a:cubicBezTo>
                        <a:pt x="89" y="57"/>
                        <a:pt x="91" y="57"/>
                        <a:pt x="92" y="57"/>
                      </a:cubicBezTo>
                      <a:cubicBezTo>
                        <a:pt x="126" y="42"/>
                        <a:pt x="126" y="42"/>
                        <a:pt x="126" y="42"/>
                      </a:cubicBezTo>
                      <a:cubicBezTo>
                        <a:pt x="130" y="40"/>
                        <a:pt x="132" y="35"/>
                        <a:pt x="130" y="31"/>
                      </a:cubicBezTo>
                      <a:cubicBezTo>
                        <a:pt x="128" y="27"/>
                        <a:pt x="123" y="25"/>
                        <a:pt x="119" y="27"/>
                      </a:cubicBezTo>
                      <a:cubicBezTo>
                        <a:pt x="97" y="38"/>
                        <a:pt x="97" y="38"/>
                        <a:pt x="97" y="38"/>
                      </a:cubicBezTo>
                      <a:cubicBezTo>
                        <a:pt x="95" y="39"/>
                        <a:pt x="94" y="38"/>
                        <a:pt x="93" y="37"/>
                      </a:cubicBezTo>
                      <a:cubicBezTo>
                        <a:pt x="56" y="1"/>
                        <a:pt x="56" y="1"/>
                        <a:pt x="56" y="1"/>
                      </a:cubicBezTo>
                      <a:cubicBezTo>
                        <a:pt x="55" y="0"/>
                        <a:pt x="53" y="0"/>
                        <a:pt x="52" y="1"/>
                      </a:cubicBezTo>
                      <a:cubicBezTo>
                        <a:pt x="1" y="52"/>
                        <a:pt x="1" y="52"/>
                        <a:pt x="1" y="52"/>
                      </a:cubicBezTo>
                      <a:cubicBezTo>
                        <a:pt x="0" y="53"/>
                        <a:pt x="0" y="55"/>
                        <a:pt x="1" y="56"/>
                      </a:cubicBezTo>
                      <a:cubicBezTo>
                        <a:pt x="8" y="61"/>
                        <a:pt x="29" y="79"/>
                        <a:pt x="36" y="86"/>
                      </a:cubicBezTo>
                      <a:cubicBezTo>
                        <a:pt x="37" y="86"/>
                        <a:pt x="37" y="88"/>
                        <a:pt x="37" y="90"/>
                      </a:cubicBezTo>
                      <a:cubicBezTo>
                        <a:pt x="19" y="128"/>
                        <a:pt x="19" y="128"/>
                        <a:pt x="19" y="128"/>
                      </a:cubicBezTo>
                      <a:cubicBezTo>
                        <a:pt x="19" y="130"/>
                        <a:pt x="19" y="131"/>
                        <a:pt x="20" y="133"/>
                      </a:cubicBezTo>
                      <a:cubicBezTo>
                        <a:pt x="31" y="149"/>
                        <a:pt x="31" y="149"/>
                        <a:pt x="31" y="149"/>
                      </a:cubicBezTo>
                      <a:cubicBezTo>
                        <a:pt x="33" y="151"/>
                        <a:pt x="36" y="153"/>
                        <a:pt x="40" y="153"/>
                      </a:cubicBezTo>
                      <a:cubicBezTo>
                        <a:pt x="42" y="153"/>
                        <a:pt x="45" y="153"/>
                        <a:pt x="47" y="151"/>
                      </a:cubicBezTo>
                      <a:cubicBezTo>
                        <a:pt x="52" y="147"/>
                        <a:pt x="53" y="141"/>
                        <a:pt x="49" y="136"/>
                      </a:cubicBezTo>
                      <a:cubicBezTo>
                        <a:pt x="45" y="130"/>
                        <a:pt x="45" y="130"/>
                        <a:pt x="45" y="130"/>
                      </a:cubicBezTo>
                      <a:cubicBezTo>
                        <a:pt x="44" y="129"/>
                        <a:pt x="44" y="127"/>
                        <a:pt x="45" y="126"/>
                      </a:cubicBezTo>
                      <a:cubicBezTo>
                        <a:pt x="62" y="84"/>
                        <a:pt x="62" y="84"/>
                        <a:pt x="62" y="84"/>
                      </a:cubicBezTo>
                      <a:cubicBezTo>
                        <a:pt x="63" y="83"/>
                        <a:pt x="62" y="81"/>
                        <a:pt x="61" y="80"/>
                      </a:cubicBezTo>
                      <a:cubicBezTo>
                        <a:pt x="57" y="76"/>
                        <a:pt x="47" y="66"/>
                        <a:pt x="42" y="61"/>
                      </a:cubicBezTo>
                      <a:cubicBezTo>
                        <a:pt x="41" y="60"/>
                        <a:pt x="41" y="59"/>
                        <a:pt x="42" y="58"/>
                      </a:cubicBezTo>
                      <a:cubicBezTo>
                        <a:pt x="64" y="36"/>
                        <a:pt x="64" y="36"/>
                        <a:pt x="64" y="36"/>
                      </a:cubicBezTo>
                      <a:cubicBezTo>
                        <a:pt x="65" y="35"/>
                        <a:pt x="67" y="35"/>
                        <a:pt x="68" y="36"/>
                      </a:cubicBezTo>
                      <a:lnTo>
                        <a:pt x="88" y="5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</p:grpSp>
          <p:grpSp>
            <p:nvGrpSpPr>
              <p:cNvPr id="49" name="Group 32">
                <a:extLst>
                  <a:ext uri="{FF2B5EF4-FFF2-40B4-BE49-F238E27FC236}">
                    <a16:creationId xmlns:a16="http://schemas.microsoft.com/office/drawing/2014/main" id="{F5C25C36-D5EA-0D47-9CEF-F0F63C08121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805235" y="6269845"/>
                <a:ext cx="420626" cy="370077"/>
                <a:chOff x="2053710" y="1590342"/>
                <a:chExt cx="345538" cy="334695"/>
              </a:xfrm>
              <a:solidFill>
                <a:schemeClr val="bg1"/>
              </a:solidFill>
            </p:grpSpPr>
            <p:sp>
              <p:nvSpPr>
                <p:cNvPr id="85" name="Oval 204">
                  <a:extLst>
                    <a:ext uri="{FF2B5EF4-FFF2-40B4-BE49-F238E27FC236}">
                      <a16:creationId xmlns:a16="http://schemas.microsoft.com/office/drawing/2014/main" id="{B1C37A43-BB45-F64B-BC75-6DAD7CA9677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43829" y="1590342"/>
                  <a:ext cx="71566" cy="7156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6" name="Freeform 205">
                  <a:extLst>
                    <a:ext uri="{FF2B5EF4-FFF2-40B4-BE49-F238E27FC236}">
                      <a16:creationId xmlns:a16="http://schemas.microsoft.com/office/drawing/2014/main" id="{EADE1D25-04A2-F64A-BCE1-24EEA6678934}"/>
                    </a:ext>
                  </a:extLst>
                </p:cNvPr>
                <p:cNvSpPr/>
                <p:nvPr/>
              </p:nvSpPr>
              <p:spPr bwMode="auto">
                <a:xfrm>
                  <a:off x="2053710" y="1656847"/>
                  <a:ext cx="345538" cy="268190"/>
                </a:xfrm>
                <a:custGeom>
                  <a:avLst/>
                  <a:gdLst>
                    <a:gd name="T0" fmla="*/ 383 w 478"/>
                    <a:gd name="T1" fmla="*/ 76 h 371"/>
                    <a:gd name="T2" fmla="*/ 331 w 478"/>
                    <a:gd name="T3" fmla="*/ 35 h 371"/>
                    <a:gd name="T4" fmla="*/ 242 w 478"/>
                    <a:gd name="T5" fmla="*/ 0 h 371"/>
                    <a:gd name="T6" fmla="*/ 133 w 478"/>
                    <a:gd name="T7" fmla="*/ 0 h 371"/>
                    <a:gd name="T8" fmla="*/ 78 w 478"/>
                    <a:gd name="T9" fmla="*/ 118 h 371"/>
                    <a:gd name="T10" fmla="*/ 64 w 478"/>
                    <a:gd name="T11" fmla="*/ 114 h 371"/>
                    <a:gd name="T12" fmla="*/ 59 w 478"/>
                    <a:gd name="T13" fmla="*/ 128 h 371"/>
                    <a:gd name="T14" fmla="*/ 57 w 478"/>
                    <a:gd name="T15" fmla="*/ 132 h 371"/>
                    <a:gd name="T16" fmla="*/ 55 w 478"/>
                    <a:gd name="T17" fmla="*/ 137 h 371"/>
                    <a:gd name="T18" fmla="*/ 38 w 478"/>
                    <a:gd name="T19" fmla="*/ 130 h 371"/>
                    <a:gd name="T20" fmla="*/ 0 w 478"/>
                    <a:gd name="T21" fmla="*/ 220 h 371"/>
                    <a:gd name="T22" fmla="*/ 90 w 478"/>
                    <a:gd name="T23" fmla="*/ 258 h 371"/>
                    <a:gd name="T24" fmla="*/ 97 w 478"/>
                    <a:gd name="T25" fmla="*/ 260 h 371"/>
                    <a:gd name="T26" fmla="*/ 97 w 478"/>
                    <a:gd name="T27" fmla="*/ 258 h 371"/>
                    <a:gd name="T28" fmla="*/ 135 w 478"/>
                    <a:gd name="T29" fmla="*/ 170 h 371"/>
                    <a:gd name="T30" fmla="*/ 119 w 478"/>
                    <a:gd name="T31" fmla="*/ 163 h 371"/>
                    <a:gd name="T32" fmla="*/ 121 w 478"/>
                    <a:gd name="T33" fmla="*/ 159 h 371"/>
                    <a:gd name="T34" fmla="*/ 123 w 478"/>
                    <a:gd name="T35" fmla="*/ 154 h 371"/>
                    <a:gd name="T36" fmla="*/ 128 w 478"/>
                    <a:gd name="T37" fmla="*/ 140 h 371"/>
                    <a:gd name="T38" fmla="*/ 114 w 478"/>
                    <a:gd name="T39" fmla="*/ 135 h 371"/>
                    <a:gd name="T40" fmla="*/ 156 w 478"/>
                    <a:gd name="T41" fmla="*/ 38 h 371"/>
                    <a:gd name="T42" fmla="*/ 227 w 478"/>
                    <a:gd name="T43" fmla="*/ 38 h 371"/>
                    <a:gd name="T44" fmla="*/ 178 w 478"/>
                    <a:gd name="T45" fmla="*/ 175 h 371"/>
                    <a:gd name="T46" fmla="*/ 166 w 478"/>
                    <a:gd name="T47" fmla="*/ 251 h 371"/>
                    <a:gd name="T48" fmla="*/ 145 w 478"/>
                    <a:gd name="T49" fmla="*/ 253 h 371"/>
                    <a:gd name="T50" fmla="*/ 135 w 478"/>
                    <a:gd name="T51" fmla="*/ 277 h 371"/>
                    <a:gd name="T52" fmla="*/ 130 w 478"/>
                    <a:gd name="T53" fmla="*/ 286 h 371"/>
                    <a:gd name="T54" fmla="*/ 121 w 478"/>
                    <a:gd name="T55" fmla="*/ 282 h 371"/>
                    <a:gd name="T56" fmla="*/ 64 w 478"/>
                    <a:gd name="T57" fmla="*/ 260 h 371"/>
                    <a:gd name="T58" fmla="*/ 57 w 478"/>
                    <a:gd name="T59" fmla="*/ 260 h 371"/>
                    <a:gd name="T60" fmla="*/ 59 w 478"/>
                    <a:gd name="T61" fmla="*/ 310 h 371"/>
                    <a:gd name="T62" fmla="*/ 208 w 478"/>
                    <a:gd name="T63" fmla="*/ 298 h 371"/>
                    <a:gd name="T64" fmla="*/ 225 w 478"/>
                    <a:gd name="T65" fmla="*/ 208 h 371"/>
                    <a:gd name="T66" fmla="*/ 227 w 478"/>
                    <a:gd name="T67" fmla="*/ 211 h 371"/>
                    <a:gd name="T68" fmla="*/ 286 w 478"/>
                    <a:gd name="T69" fmla="*/ 253 h 371"/>
                    <a:gd name="T70" fmla="*/ 291 w 478"/>
                    <a:gd name="T71" fmla="*/ 371 h 371"/>
                    <a:gd name="T72" fmla="*/ 341 w 478"/>
                    <a:gd name="T73" fmla="*/ 369 h 371"/>
                    <a:gd name="T74" fmla="*/ 334 w 478"/>
                    <a:gd name="T75" fmla="*/ 227 h 371"/>
                    <a:gd name="T76" fmla="*/ 263 w 478"/>
                    <a:gd name="T77" fmla="*/ 175 h 371"/>
                    <a:gd name="T78" fmla="*/ 315 w 478"/>
                    <a:gd name="T79" fmla="*/ 69 h 371"/>
                    <a:gd name="T80" fmla="*/ 383 w 478"/>
                    <a:gd name="T81" fmla="*/ 123 h 371"/>
                    <a:gd name="T82" fmla="*/ 478 w 478"/>
                    <a:gd name="T83" fmla="*/ 43 h 371"/>
                    <a:gd name="T84" fmla="*/ 454 w 478"/>
                    <a:gd name="T85" fmla="*/ 14 h 371"/>
                    <a:gd name="T86" fmla="*/ 383 w 478"/>
                    <a:gd name="T87" fmla="*/ 76 h 3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78" h="371">
                      <a:moveTo>
                        <a:pt x="383" y="76"/>
                      </a:moveTo>
                      <a:lnTo>
                        <a:pt x="331" y="35"/>
                      </a:lnTo>
                      <a:lnTo>
                        <a:pt x="242" y="0"/>
                      </a:lnTo>
                      <a:lnTo>
                        <a:pt x="133" y="0"/>
                      </a:lnTo>
                      <a:lnTo>
                        <a:pt x="78" y="118"/>
                      </a:lnTo>
                      <a:lnTo>
                        <a:pt x="64" y="114"/>
                      </a:lnTo>
                      <a:lnTo>
                        <a:pt x="59" y="128"/>
                      </a:lnTo>
                      <a:lnTo>
                        <a:pt x="57" y="132"/>
                      </a:lnTo>
                      <a:lnTo>
                        <a:pt x="55" y="137"/>
                      </a:lnTo>
                      <a:lnTo>
                        <a:pt x="38" y="130"/>
                      </a:lnTo>
                      <a:lnTo>
                        <a:pt x="0" y="220"/>
                      </a:lnTo>
                      <a:lnTo>
                        <a:pt x="90" y="258"/>
                      </a:lnTo>
                      <a:lnTo>
                        <a:pt x="97" y="260"/>
                      </a:lnTo>
                      <a:lnTo>
                        <a:pt x="97" y="258"/>
                      </a:lnTo>
                      <a:lnTo>
                        <a:pt x="135" y="170"/>
                      </a:lnTo>
                      <a:lnTo>
                        <a:pt x="119" y="163"/>
                      </a:lnTo>
                      <a:lnTo>
                        <a:pt x="121" y="159"/>
                      </a:lnTo>
                      <a:lnTo>
                        <a:pt x="123" y="154"/>
                      </a:lnTo>
                      <a:lnTo>
                        <a:pt x="128" y="140"/>
                      </a:lnTo>
                      <a:lnTo>
                        <a:pt x="114" y="135"/>
                      </a:lnTo>
                      <a:lnTo>
                        <a:pt x="156" y="38"/>
                      </a:lnTo>
                      <a:lnTo>
                        <a:pt x="227" y="38"/>
                      </a:lnTo>
                      <a:lnTo>
                        <a:pt x="178" y="175"/>
                      </a:lnTo>
                      <a:lnTo>
                        <a:pt x="166" y="251"/>
                      </a:lnTo>
                      <a:lnTo>
                        <a:pt x="145" y="253"/>
                      </a:lnTo>
                      <a:lnTo>
                        <a:pt x="135" y="277"/>
                      </a:lnTo>
                      <a:lnTo>
                        <a:pt x="130" y="286"/>
                      </a:lnTo>
                      <a:lnTo>
                        <a:pt x="121" y="282"/>
                      </a:lnTo>
                      <a:lnTo>
                        <a:pt x="64" y="260"/>
                      </a:lnTo>
                      <a:lnTo>
                        <a:pt x="57" y="260"/>
                      </a:lnTo>
                      <a:lnTo>
                        <a:pt x="59" y="310"/>
                      </a:lnTo>
                      <a:lnTo>
                        <a:pt x="208" y="298"/>
                      </a:lnTo>
                      <a:lnTo>
                        <a:pt x="225" y="208"/>
                      </a:lnTo>
                      <a:lnTo>
                        <a:pt x="227" y="211"/>
                      </a:lnTo>
                      <a:lnTo>
                        <a:pt x="286" y="253"/>
                      </a:lnTo>
                      <a:lnTo>
                        <a:pt x="291" y="371"/>
                      </a:lnTo>
                      <a:lnTo>
                        <a:pt x="341" y="369"/>
                      </a:lnTo>
                      <a:lnTo>
                        <a:pt x="334" y="227"/>
                      </a:lnTo>
                      <a:lnTo>
                        <a:pt x="263" y="175"/>
                      </a:lnTo>
                      <a:lnTo>
                        <a:pt x="315" y="69"/>
                      </a:lnTo>
                      <a:lnTo>
                        <a:pt x="383" y="123"/>
                      </a:lnTo>
                      <a:lnTo>
                        <a:pt x="478" y="43"/>
                      </a:lnTo>
                      <a:lnTo>
                        <a:pt x="454" y="14"/>
                      </a:lnTo>
                      <a:lnTo>
                        <a:pt x="383" y="7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</p:grpSp>
          <p:grpSp>
            <p:nvGrpSpPr>
              <p:cNvPr id="50" name="Group 35">
                <a:extLst>
                  <a:ext uri="{FF2B5EF4-FFF2-40B4-BE49-F238E27FC236}">
                    <a16:creationId xmlns:a16="http://schemas.microsoft.com/office/drawing/2014/main" id="{BCAFE06C-8FB8-D144-84AA-C054078C6A51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953679" y="6266331"/>
                <a:ext cx="420626" cy="370077"/>
                <a:chOff x="2053710" y="1590342"/>
                <a:chExt cx="345538" cy="334695"/>
              </a:xfrm>
              <a:solidFill>
                <a:schemeClr val="bg1"/>
              </a:solidFill>
            </p:grpSpPr>
            <p:sp>
              <p:nvSpPr>
                <p:cNvPr id="83" name="Oval 204">
                  <a:extLst>
                    <a:ext uri="{FF2B5EF4-FFF2-40B4-BE49-F238E27FC236}">
                      <a16:creationId xmlns:a16="http://schemas.microsoft.com/office/drawing/2014/main" id="{0D7D8E53-4F31-7649-A444-19E557254A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43829" y="1590342"/>
                  <a:ext cx="71566" cy="71566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4" name="Freeform 205">
                  <a:extLst>
                    <a:ext uri="{FF2B5EF4-FFF2-40B4-BE49-F238E27FC236}">
                      <a16:creationId xmlns:a16="http://schemas.microsoft.com/office/drawing/2014/main" id="{84D104A9-4DF0-1349-A68A-A98123A37D5E}"/>
                    </a:ext>
                  </a:extLst>
                </p:cNvPr>
                <p:cNvSpPr/>
                <p:nvPr/>
              </p:nvSpPr>
              <p:spPr bwMode="auto">
                <a:xfrm>
                  <a:off x="2053710" y="1656847"/>
                  <a:ext cx="345538" cy="268190"/>
                </a:xfrm>
                <a:custGeom>
                  <a:avLst/>
                  <a:gdLst>
                    <a:gd name="T0" fmla="*/ 383 w 478"/>
                    <a:gd name="T1" fmla="*/ 76 h 371"/>
                    <a:gd name="T2" fmla="*/ 331 w 478"/>
                    <a:gd name="T3" fmla="*/ 35 h 371"/>
                    <a:gd name="T4" fmla="*/ 242 w 478"/>
                    <a:gd name="T5" fmla="*/ 0 h 371"/>
                    <a:gd name="T6" fmla="*/ 133 w 478"/>
                    <a:gd name="T7" fmla="*/ 0 h 371"/>
                    <a:gd name="T8" fmla="*/ 78 w 478"/>
                    <a:gd name="T9" fmla="*/ 118 h 371"/>
                    <a:gd name="T10" fmla="*/ 64 w 478"/>
                    <a:gd name="T11" fmla="*/ 114 h 371"/>
                    <a:gd name="T12" fmla="*/ 59 w 478"/>
                    <a:gd name="T13" fmla="*/ 128 h 371"/>
                    <a:gd name="T14" fmla="*/ 57 w 478"/>
                    <a:gd name="T15" fmla="*/ 132 h 371"/>
                    <a:gd name="T16" fmla="*/ 55 w 478"/>
                    <a:gd name="T17" fmla="*/ 137 h 371"/>
                    <a:gd name="T18" fmla="*/ 38 w 478"/>
                    <a:gd name="T19" fmla="*/ 130 h 371"/>
                    <a:gd name="T20" fmla="*/ 0 w 478"/>
                    <a:gd name="T21" fmla="*/ 220 h 371"/>
                    <a:gd name="T22" fmla="*/ 90 w 478"/>
                    <a:gd name="T23" fmla="*/ 258 h 371"/>
                    <a:gd name="T24" fmla="*/ 97 w 478"/>
                    <a:gd name="T25" fmla="*/ 260 h 371"/>
                    <a:gd name="T26" fmla="*/ 97 w 478"/>
                    <a:gd name="T27" fmla="*/ 258 h 371"/>
                    <a:gd name="T28" fmla="*/ 135 w 478"/>
                    <a:gd name="T29" fmla="*/ 170 h 371"/>
                    <a:gd name="T30" fmla="*/ 119 w 478"/>
                    <a:gd name="T31" fmla="*/ 163 h 371"/>
                    <a:gd name="T32" fmla="*/ 121 w 478"/>
                    <a:gd name="T33" fmla="*/ 159 h 371"/>
                    <a:gd name="T34" fmla="*/ 123 w 478"/>
                    <a:gd name="T35" fmla="*/ 154 h 371"/>
                    <a:gd name="T36" fmla="*/ 128 w 478"/>
                    <a:gd name="T37" fmla="*/ 140 h 371"/>
                    <a:gd name="T38" fmla="*/ 114 w 478"/>
                    <a:gd name="T39" fmla="*/ 135 h 371"/>
                    <a:gd name="T40" fmla="*/ 156 w 478"/>
                    <a:gd name="T41" fmla="*/ 38 h 371"/>
                    <a:gd name="T42" fmla="*/ 227 w 478"/>
                    <a:gd name="T43" fmla="*/ 38 h 371"/>
                    <a:gd name="T44" fmla="*/ 178 w 478"/>
                    <a:gd name="T45" fmla="*/ 175 h 371"/>
                    <a:gd name="T46" fmla="*/ 166 w 478"/>
                    <a:gd name="T47" fmla="*/ 251 h 371"/>
                    <a:gd name="T48" fmla="*/ 145 w 478"/>
                    <a:gd name="T49" fmla="*/ 253 h 371"/>
                    <a:gd name="T50" fmla="*/ 135 w 478"/>
                    <a:gd name="T51" fmla="*/ 277 h 371"/>
                    <a:gd name="T52" fmla="*/ 130 w 478"/>
                    <a:gd name="T53" fmla="*/ 286 h 371"/>
                    <a:gd name="T54" fmla="*/ 121 w 478"/>
                    <a:gd name="T55" fmla="*/ 282 h 371"/>
                    <a:gd name="T56" fmla="*/ 64 w 478"/>
                    <a:gd name="T57" fmla="*/ 260 h 371"/>
                    <a:gd name="T58" fmla="*/ 57 w 478"/>
                    <a:gd name="T59" fmla="*/ 260 h 371"/>
                    <a:gd name="T60" fmla="*/ 59 w 478"/>
                    <a:gd name="T61" fmla="*/ 310 h 371"/>
                    <a:gd name="T62" fmla="*/ 208 w 478"/>
                    <a:gd name="T63" fmla="*/ 298 h 371"/>
                    <a:gd name="T64" fmla="*/ 225 w 478"/>
                    <a:gd name="T65" fmla="*/ 208 h 371"/>
                    <a:gd name="T66" fmla="*/ 227 w 478"/>
                    <a:gd name="T67" fmla="*/ 211 h 371"/>
                    <a:gd name="T68" fmla="*/ 286 w 478"/>
                    <a:gd name="T69" fmla="*/ 253 h 371"/>
                    <a:gd name="T70" fmla="*/ 291 w 478"/>
                    <a:gd name="T71" fmla="*/ 371 h 371"/>
                    <a:gd name="T72" fmla="*/ 341 w 478"/>
                    <a:gd name="T73" fmla="*/ 369 h 371"/>
                    <a:gd name="T74" fmla="*/ 334 w 478"/>
                    <a:gd name="T75" fmla="*/ 227 h 371"/>
                    <a:gd name="T76" fmla="*/ 263 w 478"/>
                    <a:gd name="T77" fmla="*/ 175 h 371"/>
                    <a:gd name="T78" fmla="*/ 315 w 478"/>
                    <a:gd name="T79" fmla="*/ 69 h 371"/>
                    <a:gd name="T80" fmla="*/ 383 w 478"/>
                    <a:gd name="T81" fmla="*/ 123 h 371"/>
                    <a:gd name="T82" fmla="*/ 478 w 478"/>
                    <a:gd name="T83" fmla="*/ 43 h 371"/>
                    <a:gd name="T84" fmla="*/ 454 w 478"/>
                    <a:gd name="T85" fmla="*/ 14 h 371"/>
                    <a:gd name="T86" fmla="*/ 383 w 478"/>
                    <a:gd name="T87" fmla="*/ 76 h 3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78" h="371">
                      <a:moveTo>
                        <a:pt x="383" y="76"/>
                      </a:moveTo>
                      <a:lnTo>
                        <a:pt x="331" y="35"/>
                      </a:lnTo>
                      <a:lnTo>
                        <a:pt x="242" y="0"/>
                      </a:lnTo>
                      <a:lnTo>
                        <a:pt x="133" y="0"/>
                      </a:lnTo>
                      <a:lnTo>
                        <a:pt x="78" y="118"/>
                      </a:lnTo>
                      <a:lnTo>
                        <a:pt x="64" y="114"/>
                      </a:lnTo>
                      <a:lnTo>
                        <a:pt x="59" y="128"/>
                      </a:lnTo>
                      <a:lnTo>
                        <a:pt x="57" y="132"/>
                      </a:lnTo>
                      <a:lnTo>
                        <a:pt x="55" y="137"/>
                      </a:lnTo>
                      <a:lnTo>
                        <a:pt x="38" y="130"/>
                      </a:lnTo>
                      <a:lnTo>
                        <a:pt x="0" y="220"/>
                      </a:lnTo>
                      <a:lnTo>
                        <a:pt x="90" y="258"/>
                      </a:lnTo>
                      <a:lnTo>
                        <a:pt x="97" y="260"/>
                      </a:lnTo>
                      <a:lnTo>
                        <a:pt x="97" y="258"/>
                      </a:lnTo>
                      <a:lnTo>
                        <a:pt x="135" y="170"/>
                      </a:lnTo>
                      <a:lnTo>
                        <a:pt x="119" y="163"/>
                      </a:lnTo>
                      <a:lnTo>
                        <a:pt x="121" y="159"/>
                      </a:lnTo>
                      <a:lnTo>
                        <a:pt x="123" y="154"/>
                      </a:lnTo>
                      <a:lnTo>
                        <a:pt x="128" y="140"/>
                      </a:lnTo>
                      <a:lnTo>
                        <a:pt x="114" y="135"/>
                      </a:lnTo>
                      <a:lnTo>
                        <a:pt x="156" y="38"/>
                      </a:lnTo>
                      <a:lnTo>
                        <a:pt x="227" y="38"/>
                      </a:lnTo>
                      <a:lnTo>
                        <a:pt x="178" y="175"/>
                      </a:lnTo>
                      <a:lnTo>
                        <a:pt x="166" y="251"/>
                      </a:lnTo>
                      <a:lnTo>
                        <a:pt x="145" y="253"/>
                      </a:lnTo>
                      <a:lnTo>
                        <a:pt x="135" y="277"/>
                      </a:lnTo>
                      <a:lnTo>
                        <a:pt x="130" y="286"/>
                      </a:lnTo>
                      <a:lnTo>
                        <a:pt x="121" y="282"/>
                      </a:lnTo>
                      <a:lnTo>
                        <a:pt x="64" y="260"/>
                      </a:lnTo>
                      <a:lnTo>
                        <a:pt x="57" y="260"/>
                      </a:lnTo>
                      <a:lnTo>
                        <a:pt x="59" y="310"/>
                      </a:lnTo>
                      <a:lnTo>
                        <a:pt x="208" y="298"/>
                      </a:lnTo>
                      <a:lnTo>
                        <a:pt x="225" y="208"/>
                      </a:lnTo>
                      <a:lnTo>
                        <a:pt x="227" y="211"/>
                      </a:lnTo>
                      <a:lnTo>
                        <a:pt x="286" y="253"/>
                      </a:lnTo>
                      <a:lnTo>
                        <a:pt x="291" y="371"/>
                      </a:lnTo>
                      <a:lnTo>
                        <a:pt x="341" y="369"/>
                      </a:lnTo>
                      <a:lnTo>
                        <a:pt x="334" y="227"/>
                      </a:lnTo>
                      <a:lnTo>
                        <a:pt x="263" y="175"/>
                      </a:lnTo>
                      <a:lnTo>
                        <a:pt x="315" y="69"/>
                      </a:lnTo>
                      <a:lnTo>
                        <a:pt x="383" y="123"/>
                      </a:lnTo>
                      <a:lnTo>
                        <a:pt x="478" y="43"/>
                      </a:lnTo>
                      <a:lnTo>
                        <a:pt x="454" y="14"/>
                      </a:lnTo>
                      <a:lnTo>
                        <a:pt x="383" y="7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</p:grpSp>
          <p:grpSp>
            <p:nvGrpSpPr>
              <p:cNvPr id="51" name="Group 41">
                <a:extLst>
                  <a:ext uri="{FF2B5EF4-FFF2-40B4-BE49-F238E27FC236}">
                    <a16:creationId xmlns:a16="http://schemas.microsoft.com/office/drawing/2014/main" id="{CBB14C69-95C0-DC4E-A71C-5C9849B9E64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183110">
                <a:off x="5857412" y="6257787"/>
                <a:ext cx="425026" cy="357329"/>
                <a:chOff x="1625041" y="421441"/>
                <a:chExt cx="358550" cy="301441"/>
              </a:xfrm>
              <a:solidFill>
                <a:schemeClr val="bg1"/>
              </a:solidFill>
            </p:grpSpPr>
            <p:sp>
              <p:nvSpPr>
                <p:cNvPr id="79" name="Oval 136">
                  <a:extLst>
                    <a:ext uri="{FF2B5EF4-FFF2-40B4-BE49-F238E27FC236}">
                      <a16:creationId xmlns:a16="http://schemas.microsoft.com/office/drawing/2014/main" id="{CB69AE5D-2947-5442-AD86-96DA6A00D1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850581" y="421441"/>
                  <a:ext cx="59999" cy="6000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0" name="Freeform 137">
                  <a:extLst>
                    <a:ext uri="{FF2B5EF4-FFF2-40B4-BE49-F238E27FC236}">
                      <a16:creationId xmlns:a16="http://schemas.microsoft.com/office/drawing/2014/main" id="{FCA51F67-A2B1-C046-9425-E6118FD40DA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25041" y="594209"/>
                  <a:ext cx="127950" cy="128673"/>
                </a:xfrm>
                <a:custGeom>
                  <a:avLst/>
                  <a:gdLst>
                    <a:gd name="T0" fmla="*/ 38 w 75"/>
                    <a:gd name="T1" fmla="*/ 75 h 75"/>
                    <a:gd name="T2" fmla="*/ 75 w 75"/>
                    <a:gd name="T3" fmla="*/ 38 h 75"/>
                    <a:gd name="T4" fmla="*/ 38 w 75"/>
                    <a:gd name="T5" fmla="*/ 0 h 75"/>
                    <a:gd name="T6" fmla="*/ 38 w 75"/>
                    <a:gd name="T7" fmla="*/ 17 h 75"/>
                    <a:gd name="T8" fmla="*/ 58 w 75"/>
                    <a:gd name="T9" fmla="*/ 38 h 75"/>
                    <a:gd name="T10" fmla="*/ 38 w 75"/>
                    <a:gd name="T11" fmla="*/ 58 h 75"/>
                    <a:gd name="T12" fmla="*/ 38 w 75"/>
                    <a:gd name="T13" fmla="*/ 75 h 75"/>
                    <a:gd name="T14" fmla="*/ 38 w 75"/>
                    <a:gd name="T15" fmla="*/ 0 h 75"/>
                    <a:gd name="T16" fmla="*/ 0 w 75"/>
                    <a:gd name="T17" fmla="*/ 38 h 75"/>
                    <a:gd name="T18" fmla="*/ 38 w 75"/>
                    <a:gd name="T19" fmla="*/ 75 h 75"/>
                    <a:gd name="T20" fmla="*/ 38 w 75"/>
                    <a:gd name="T21" fmla="*/ 75 h 75"/>
                    <a:gd name="T22" fmla="*/ 38 w 75"/>
                    <a:gd name="T23" fmla="*/ 58 h 75"/>
                    <a:gd name="T24" fmla="*/ 38 w 75"/>
                    <a:gd name="T25" fmla="*/ 58 h 75"/>
                    <a:gd name="T26" fmla="*/ 38 w 75"/>
                    <a:gd name="T27" fmla="*/ 58 h 75"/>
                    <a:gd name="T28" fmla="*/ 17 w 75"/>
                    <a:gd name="T29" fmla="*/ 38 h 75"/>
                    <a:gd name="T30" fmla="*/ 38 w 75"/>
                    <a:gd name="T31" fmla="*/ 17 h 75"/>
                    <a:gd name="T32" fmla="*/ 38 w 75"/>
                    <a:gd name="T33" fmla="*/ 17 h 75"/>
                    <a:gd name="T34" fmla="*/ 38 w 75"/>
                    <a:gd name="T3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5" h="75">
                      <a:moveTo>
                        <a:pt x="38" y="75"/>
                      </a:moveTo>
                      <a:cubicBezTo>
                        <a:pt x="58" y="75"/>
                        <a:pt x="75" y="58"/>
                        <a:pt x="75" y="38"/>
                      </a:cubicBezTo>
                      <a:cubicBezTo>
                        <a:pt x="75" y="17"/>
                        <a:pt x="58" y="0"/>
                        <a:pt x="38" y="0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49" y="17"/>
                        <a:pt x="58" y="26"/>
                        <a:pt x="58" y="38"/>
                      </a:cubicBezTo>
                      <a:cubicBezTo>
                        <a:pt x="58" y="49"/>
                        <a:pt x="49" y="58"/>
                        <a:pt x="38" y="58"/>
                      </a:cubicBezTo>
                      <a:lnTo>
                        <a:pt x="38" y="75"/>
                      </a:lnTo>
                      <a:close/>
                      <a:moveTo>
                        <a:pt x="38" y="0"/>
                      </a:moveTo>
                      <a:cubicBezTo>
                        <a:pt x="17" y="0"/>
                        <a:pt x="0" y="17"/>
                        <a:pt x="0" y="38"/>
                      </a:cubicBezTo>
                      <a:cubicBezTo>
                        <a:pt x="0" y="58"/>
                        <a:pt x="17" y="75"/>
                        <a:pt x="38" y="75"/>
                      </a:cubicBezTo>
                      <a:cubicBezTo>
                        <a:pt x="38" y="75"/>
                        <a:pt x="38" y="75"/>
                        <a:pt x="38" y="75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26" y="58"/>
                        <a:pt x="17" y="49"/>
                        <a:pt x="17" y="38"/>
                      </a:cubicBezTo>
                      <a:cubicBezTo>
                        <a:pt x="17" y="26"/>
                        <a:pt x="26" y="17"/>
                        <a:pt x="38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38" y="0"/>
                        <a:pt x="38" y="0"/>
                        <a:pt x="3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1" name="Freeform 139">
                  <a:extLst>
                    <a:ext uri="{FF2B5EF4-FFF2-40B4-BE49-F238E27FC236}">
                      <a16:creationId xmlns:a16="http://schemas.microsoft.com/office/drawing/2014/main" id="{17C77138-DFF9-A44A-A9BB-F711700D583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55641" y="594209"/>
                  <a:ext cx="127950" cy="128673"/>
                </a:xfrm>
                <a:custGeom>
                  <a:avLst/>
                  <a:gdLst>
                    <a:gd name="T0" fmla="*/ 38 w 75"/>
                    <a:gd name="T1" fmla="*/ 0 h 75"/>
                    <a:gd name="T2" fmla="*/ 38 w 75"/>
                    <a:gd name="T3" fmla="*/ 0 h 75"/>
                    <a:gd name="T4" fmla="*/ 38 w 75"/>
                    <a:gd name="T5" fmla="*/ 17 h 75"/>
                    <a:gd name="T6" fmla="*/ 38 w 75"/>
                    <a:gd name="T7" fmla="*/ 17 h 75"/>
                    <a:gd name="T8" fmla="*/ 58 w 75"/>
                    <a:gd name="T9" fmla="*/ 38 h 75"/>
                    <a:gd name="T10" fmla="*/ 38 w 75"/>
                    <a:gd name="T11" fmla="*/ 58 h 75"/>
                    <a:gd name="T12" fmla="*/ 38 w 75"/>
                    <a:gd name="T13" fmla="*/ 58 h 75"/>
                    <a:gd name="T14" fmla="*/ 38 w 75"/>
                    <a:gd name="T15" fmla="*/ 58 h 75"/>
                    <a:gd name="T16" fmla="*/ 38 w 75"/>
                    <a:gd name="T17" fmla="*/ 75 h 75"/>
                    <a:gd name="T18" fmla="*/ 38 w 75"/>
                    <a:gd name="T19" fmla="*/ 75 h 75"/>
                    <a:gd name="T20" fmla="*/ 75 w 75"/>
                    <a:gd name="T21" fmla="*/ 38 h 75"/>
                    <a:gd name="T22" fmla="*/ 38 w 75"/>
                    <a:gd name="T23" fmla="*/ 0 h 75"/>
                    <a:gd name="T24" fmla="*/ 38 w 75"/>
                    <a:gd name="T25" fmla="*/ 0 h 75"/>
                    <a:gd name="T26" fmla="*/ 0 w 75"/>
                    <a:gd name="T27" fmla="*/ 38 h 75"/>
                    <a:gd name="T28" fmla="*/ 38 w 75"/>
                    <a:gd name="T29" fmla="*/ 75 h 75"/>
                    <a:gd name="T30" fmla="*/ 38 w 75"/>
                    <a:gd name="T31" fmla="*/ 58 h 75"/>
                    <a:gd name="T32" fmla="*/ 17 w 75"/>
                    <a:gd name="T33" fmla="*/ 38 h 75"/>
                    <a:gd name="T34" fmla="*/ 38 w 75"/>
                    <a:gd name="T35" fmla="*/ 17 h 75"/>
                    <a:gd name="T36" fmla="*/ 38 w 75"/>
                    <a:gd name="T3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5" h="75">
                      <a:moveTo>
                        <a:pt x="38" y="0"/>
                      </a:move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49" y="17"/>
                        <a:pt x="58" y="26"/>
                        <a:pt x="58" y="38"/>
                      </a:cubicBezTo>
                      <a:cubicBezTo>
                        <a:pt x="58" y="49"/>
                        <a:pt x="49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75"/>
                        <a:pt x="38" y="75"/>
                        <a:pt x="38" y="75"/>
                      </a:cubicBezTo>
                      <a:cubicBezTo>
                        <a:pt x="38" y="75"/>
                        <a:pt x="38" y="75"/>
                        <a:pt x="38" y="75"/>
                      </a:cubicBezTo>
                      <a:cubicBezTo>
                        <a:pt x="58" y="75"/>
                        <a:pt x="75" y="58"/>
                        <a:pt x="75" y="38"/>
                      </a:cubicBezTo>
                      <a:cubicBezTo>
                        <a:pt x="75" y="17"/>
                        <a:pt x="58" y="0"/>
                        <a:pt x="38" y="0"/>
                      </a:cubicBezTo>
                      <a:close/>
                      <a:moveTo>
                        <a:pt x="38" y="0"/>
                      </a:moveTo>
                      <a:cubicBezTo>
                        <a:pt x="17" y="0"/>
                        <a:pt x="0" y="17"/>
                        <a:pt x="0" y="38"/>
                      </a:cubicBezTo>
                      <a:cubicBezTo>
                        <a:pt x="0" y="58"/>
                        <a:pt x="17" y="75"/>
                        <a:pt x="38" y="75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26" y="58"/>
                        <a:pt x="17" y="49"/>
                        <a:pt x="17" y="38"/>
                      </a:cubicBezTo>
                      <a:cubicBezTo>
                        <a:pt x="17" y="26"/>
                        <a:pt x="26" y="17"/>
                        <a:pt x="38" y="17"/>
                      </a:cubicBez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2" name="Freeform 141">
                  <a:extLst>
                    <a:ext uri="{FF2B5EF4-FFF2-40B4-BE49-F238E27FC236}">
                      <a16:creationId xmlns:a16="http://schemas.microsoft.com/office/drawing/2014/main" id="{C048B6E4-0783-6C48-A8C9-62851DA08B50}"/>
                    </a:ext>
                  </a:extLst>
                </p:cNvPr>
                <p:cNvSpPr/>
                <p:nvPr/>
              </p:nvSpPr>
              <p:spPr bwMode="auto">
                <a:xfrm>
                  <a:off x="1730582" y="456139"/>
                  <a:ext cx="226262" cy="261684"/>
                </a:xfrm>
                <a:custGeom>
                  <a:avLst/>
                  <a:gdLst>
                    <a:gd name="T0" fmla="*/ 88 w 132"/>
                    <a:gd name="T1" fmla="*/ 56 h 153"/>
                    <a:gd name="T2" fmla="*/ 92 w 132"/>
                    <a:gd name="T3" fmla="*/ 57 h 153"/>
                    <a:gd name="T4" fmla="*/ 126 w 132"/>
                    <a:gd name="T5" fmla="*/ 42 h 153"/>
                    <a:gd name="T6" fmla="*/ 130 w 132"/>
                    <a:gd name="T7" fmla="*/ 31 h 153"/>
                    <a:gd name="T8" fmla="*/ 119 w 132"/>
                    <a:gd name="T9" fmla="*/ 27 h 153"/>
                    <a:gd name="T10" fmla="*/ 97 w 132"/>
                    <a:gd name="T11" fmla="*/ 38 h 153"/>
                    <a:gd name="T12" fmla="*/ 93 w 132"/>
                    <a:gd name="T13" fmla="*/ 37 h 153"/>
                    <a:gd name="T14" fmla="*/ 56 w 132"/>
                    <a:gd name="T15" fmla="*/ 1 h 153"/>
                    <a:gd name="T16" fmla="*/ 52 w 132"/>
                    <a:gd name="T17" fmla="*/ 1 h 153"/>
                    <a:gd name="T18" fmla="*/ 1 w 132"/>
                    <a:gd name="T19" fmla="*/ 52 h 153"/>
                    <a:gd name="T20" fmla="*/ 1 w 132"/>
                    <a:gd name="T21" fmla="*/ 56 h 153"/>
                    <a:gd name="T22" fmla="*/ 36 w 132"/>
                    <a:gd name="T23" fmla="*/ 86 h 153"/>
                    <a:gd name="T24" fmla="*/ 37 w 132"/>
                    <a:gd name="T25" fmla="*/ 90 h 153"/>
                    <a:gd name="T26" fmla="*/ 19 w 132"/>
                    <a:gd name="T27" fmla="*/ 128 h 153"/>
                    <a:gd name="T28" fmla="*/ 20 w 132"/>
                    <a:gd name="T29" fmla="*/ 133 h 153"/>
                    <a:gd name="T30" fmla="*/ 31 w 132"/>
                    <a:gd name="T31" fmla="*/ 149 h 153"/>
                    <a:gd name="T32" fmla="*/ 40 w 132"/>
                    <a:gd name="T33" fmla="*/ 153 h 153"/>
                    <a:gd name="T34" fmla="*/ 47 w 132"/>
                    <a:gd name="T35" fmla="*/ 151 h 153"/>
                    <a:gd name="T36" fmla="*/ 49 w 132"/>
                    <a:gd name="T37" fmla="*/ 136 h 153"/>
                    <a:gd name="T38" fmla="*/ 45 w 132"/>
                    <a:gd name="T39" fmla="*/ 130 h 153"/>
                    <a:gd name="T40" fmla="*/ 45 w 132"/>
                    <a:gd name="T41" fmla="*/ 126 h 153"/>
                    <a:gd name="T42" fmla="*/ 62 w 132"/>
                    <a:gd name="T43" fmla="*/ 84 h 153"/>
                    <a:gd name="T44" fmla="*/ 61 w 132"/>
                    <a:gd name="T45" fmla="*/ 80 h 153"/>
                    <a:gd name="T46" fmla="*/ 42 w 132"/>
                    <a:gd name="T47" fmla="*/ 61 h 153"/>
                    <a:gd name="T48" fmla="*/ 42 w 132"/>
                    <a:gd name="T49" fmla="*/ 58 h 153"/>
                    <a:gd name="T50" fmla="*/ 64 w 132"/>
                    <a:gd name="T51" fmla="*/ 36 h 153"/>
                    <a:gd name="T52" fmla="*/ 68 w 132"/>
                    <a:gd name="T53" fmla="*/ 36 h 153"/>
                    <a:gd name="T54" fmla="*/ 88 w 132"/>
                    <a:gd name="T55" fmla="*/ 56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32" h="153">
                      <a:moveTo>
                        <a:pt x="88" y="56"/>
                      </a:moveTo>
                      <a:cubicBezTo>
                        <a:pt x="89" y="57"/>
                        <a:pt x="91" y="57"/>
                        <a:pt x="92" y="57"/>
                      </a:cubicBezTo>
                      <a:cubicBezTo>
                        <a:pt x="126" y="42"/>
                        <a:pt x="126" y="42"/>
                        <a:pt x="126" y="42"/>
                      </a:cubicBezTo>
                      <a:cubicBezTo>
                        <a:pt x="130" y="40"/>
                        <a:pt x="132" y="35"/>
                        <a:pt x="130" y="31"/>
                      </a:cubicBezTo>
                      <a:cubicBezTo>
                        <a:pt x="128" y="27"/>
                        <a:pt x="123" y="25"/>
                        <a:pt x="119" y="27"/>
                      </a:cubicBezTo>
                      <a:cubicBezTo>
                        <a:pt x="97" y="38"/>
                        <a:pt x="97" y="38"/>
                        <a:pt x="97" y="38"/>
                      </a:cubicBezTo>
                      <a:cubicBezTo>
                        <a:pt x="95" y="39"/>
                        <a:pt x="94" y="38"/>
                        <a:pt x="93" y="37"/>
                      </a:cubicBezTo>
                      <a:cubicBezTo>
                        <a:pt x="56" y="1"/>
                        <a:pt x="56" y="1"/>
                        <a:pt x="56" y="1"/>
                      </a:cubicBezTo>
                      <a:cubicBezTo>
                        <a:pt x="55" y="0"/>
                        <a:pt x="53" y="0"/>
                        <a:pt x="52" y="1"/>
                      </a:cubicBezTo>
                      <a:cubicBezTo>
                        <a:pt x="1" y="52"/>
                        <a:pt x="1" y="52"/>
                        <a:pt x="1" y="52"/>
                      </a:cubicBezTo>
                      <a:cubicBezTo>
                        <a:pt x="0" y="53"/>
                        <a:pt x="0" y="55"/>
                        <a:pt x="1" y="56"/>
                      </a:cubicBezTo>
                      <a:cubicBezTo>
                        <a:pt x="8" y="61"/>
                        <a:pt x="29" y="79"/>
                        <a:pt x="36" y="86"/>
                      </a:cubicBezTo>
                      <a:cubicBezTo>
                        <a:pt x="37" y="86"/>
                        <a:pt x="37" y="88"/>
                        <a:pt x="37" y="90"/>
                      </a:cubicBezTo>
                      <a:cubicBezTo>
                        <a:pt x="19" y="128"/>
                        <a:pt x="19" y="128"/>
                        <a:pt x="19" y="128"/>
                      </a:cubicBezTo>
                      <a:cubicBezTo>
                        <a:pt x="19" y="130"/>
                        <a:pt x="19" y="131"/>
                        <a:pt x="20" y="133"/>
                      </a:cubicBezTo>
                      <a:cubicBezTo>
                        <a:pt x="31" y="149"/>
                        <a:pt x="31" y="149"/>
                        <a:pt x="31" y="149"/>
                      </a:cubicBezTo>
                      <a:cubicBezTo>
                        <a:pt x="33" y="151"/>
                        <a:pt x="36" y="153"/>
                        <a:pt x="40" y="153"/>
                      </a:cubicBezTo>
                      <a:cubicBezTo>
                        <a:pt x="42" y="153"/>
                        <a:pt x="45" y="153"/>
                        <a:pt x="47" y="151"/>
                      </a:cubicBezTo>
                      <a:cubicBezTo>
                        <a:pt x="52" y="147"/>
                        <a:pt x="53" y="141"/>
                        <a:pt x="49" y="136"/>
                      </a:cubicBezTo>
                      <a:cubicBezTo>
                        <a:pt x="45" y="130"/>
                        <a:pt x="45" y="130"/>
                        <a:pt x="45" y="130"/>
                      </a:cubicBezTo>
                      <a:cubicBezTo>
                        <a:pt x="44" y="129"/>
                        <a:pt x="44" y="127"/>
                        <a:pt x="45" y="126"/>
                      </a:cubicBezTo>
                      <a:cubicBezTo>
                        <a:pt x="62" y="84"/>
                        <a:pt x="62" y="84"/>
                        <a:pt x="62" y="84"/>
                      </a:cubicBezTo>
                      <a:cubicBezTo>
                        <a:pt x="63" y="83"/>
                        <a:pt x="62" y="81"/>
                        <a:pt x="61" y="80"/>
                      </a:cubicBezTo>
                      <a:cubicBezTo>
                        <a:pt x="57" y="76"/>
                        <a:pt x="47" y="66"/>
                        <a:pt x="42" y="61"/>
                      </a:cubicBezTo>
                      <a:cubicBezTo>
                        <a:pt x="41" y="60"/>
                        <a:pt x="41" y="59"/>
                        <a:pt x="42" y="58"/>
                      </a:cubicBezTo>
                      <a:cubicBezTo>
                        <a:pt x="64" y="36"/>
                        <a:pt x="64" y="36"/>
                        <a:pt x="64" y="36"/>
                      </a:cubicBezTo>
                      <a:cubicBezTo>
                        <a:pt x="65" y="35"/>
                        <a:pt x="67" y="35"/>
                        <a:pt x="68" y="36"/>
                      </a:cubicBezTo>
                      <a:lnTo>
                        <a:pt x="88" y="5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</p:grpSp>
          <p:grpSp>
            <p:nvGrpSpPr>
              <p:cNvPr id="52" name="Group 46">
                <a:extLst>
                  <a:ext uri="{FF2B5EF4-FFF2-40B4-BE49-F238E27FC236}">
                    <a16:creationId xmlns:a16="http://schemas.microsoft.com/office/drawing/2014/main" id="{192AE774-A8C4-1849-8535-605A698C3F6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183110">
                <a:off x="8014340" y="6255471"/>
                <a:ext cx="425026" cy="357329"/>
                <a:chOff x="1625041" y="421441"/>
                <a:chExt cx="358550" cy="301441"/>
              </a:xfrm>
              <a:solidFill>
                <a:schemeClr val="bg1"/>
              </a:solidFill>
            </p:grpSpPr>
            <p:sp>
              <p:nvSpPr>
                <p:cNvPr id="75" name="Oval 136">
                  <a:extLst>
                    <a:ext uri="{FF2B5EF4-FFF2-40B4-BE49-F238E27FC236}">
                      <a16:creationId xmlns:a16="http://schemas.microsoft.com/office/drawing/2014/main" id="{7EB193C6-BA2D-4A44-895D-EE5FBEB84B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850581" y="421441"/>
                  <a:ext cx="59999" cy="6000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6" name="Freeform 137">
                  <a:extLst>
                    <a:ext uri="{FF2B5EF4-FFF2-40B4-BE49-F238E27FC236}">
                      <a16:creationId xmlns:a16="http://schemas.microsoft.com/office/drawing/2014/main" id="{E4FAFB74-9BFC-5448-ABD5-1225C3F41EA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25041" y="594209"/>
                  <a:ext cx="127950" cy="128673"/>
                </a:xfrm>
                <a:custGeom>
                  <a:avLst/>
                  <a:gdLst>
                    <a:gd name="T0" fmla="*/ 38 w 75"/>
                    <a:gd name="T1" fmla="*/ 75 h 75"/>
                    <a:gd name="T2" fmla="*/ 75 w 75"/>
                    <a:gd name="T3" fmla="*/ 38 h 75"/>
                    <a:gd name="T4" fmla="*/ 38 w 75"/>
                    <a:gd name="T5" fmla="*/ 0 h 75"/>
                    <a:gd name="T6" fmla="*/ 38 w 75"/>
                    <a:gd name="T7" fmla="*/ 17 h 75"/>
                    <a:gd name="T8" fmla="*/ 58 w 75"/>
                    <a:gd name="T9" fmla="*/ 38 h 75"/>
                    <a:gd name="T10" fmla="*/ 38 w 75"/>
                    <a:gd name="T11" fmla="*/ 58 h 75"/>
                    <a:gd name="T12" fmla="*/ 38 w 75"/>
                    <a:gd name="T13" fmla="*/ 75 h 75"/>
                    <a:gd name="T14" fmla="*/ 38 w 75"/>
                    <a:gd name="T15" fmla="*/ 0 h 75"/>
                    <a:gd name="T16" fmla="*/ 0 w 75"/>
                    <a:gd name="T17" fmla="*/ 38 h 75"/>
                    <a:gd name="T18" fmla="*/ 38 w 75"/>
                    <a:gd name="T19" fmla="*/ 75 h 75"/>
                    <a:gd name="T20" fmla="*/ 38 w 75"/>
                    <a:gd name="T21" fmla="*/ 75 h 75"/>
                    <a:gd name="T22" fmla="*/ 38 w 75"/>
                    <a:gd name="T23" fmla="*/ 58 h 75"/>
                    <a:gd name="T24" fmla="*/ 38 w 75"/>
                    <a:gd name="T25" fmla="*/ 58 h 75"/>
                    <a:gd name="T26" fmla="*/ 38 w 75"/>
                    <a:gd name="T27" fmla="*/ 58 h 75"/>
                    <a:gd name="T28" fmla="*/ 17 w 75"/>
                    <a:gd name="T29" fmla="*/ 38 h 75"/>
                    <a:gd name="T30" fmla="*/ 38 w 75"/>
                    <a:gd name="T31" fmla="*/ 17 h 75"/>
                    <a:gd name="T32" fmla="*/ 38 w 75"/>
                    <a:gd name="T33" fmla="*/ 17 h 75"/>
                    <a:gd name="T34" fmla="*/ 38 w 75"/>
                    <a:gd name="T3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5" h="75">
                      <a:moveTo>
                        <a:pt x="38" y="75"/>
                      </a:moveTo>
                      <a:cubicBezTo>
                        <a:pt x="58" y="75"/>
                        <a:pt x="75" y="58"/>
                        <a:pt x="75" y="38"/>
                      </a:cubicBezTo>
                      <a:cubicBezTo>
                        <a:pt x="75" y="17"/>
                        <a:pt x="58" y="0"/>
                        <a:pt x="38" y="0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49" y="17"/>
                        <a:pt x="58" y="26"/>
                        <a:pt x="58" y="38"/>
                      </a:cubicBezTo>
                      <a:cubicBezTo>
                        <a:pt x="58" y="49"/>
                        <a:pt x="49" y="58"/>
                        <a:pt x="38" y="58"/>
                      </a:cubicBezTo>
                      <a:lnTo>
                        <a:pt x="38" y="75"/>
                      </a:lnTo>
                      <a:close/>
                      <a:moveTo>
                        <a:pt x="38" y="0"/>
                      </a:moveTo>
                      <a:cubicBezTo>
                        <a:pt x="17" y="0"/>
                        <a:pt x="0" y="17"/>
                        <a:pt x="0" y="38"/>
                      </a:cubicBezTo>
                      <a:cubicBezTo>
                        <a:pt x="0" y="58"/>
                        <a:pt x="17" y="75"/>
                        <a:pt x="38" y="75"/>
                      </a:cubicBezTo>
                      <a:cubicBezTo>
                        <a:pt x="38" y="75"/>
                        <a:pt x="38" y="75"/>
                        <a:pt x="38" y="75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26" y="58"/>
                        <a:pt x="17" y="49"/>
                        <a:pt x="17" y="38"/>
                      </a:cubicBezTo>
                      <a:cubicBezTo>
                        <a:pt x="17" y="26"/>
                        <a:pt x="26" y="17"/>
                        <a:pt x="38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38" y="0"/>
                        <a:pt x="38" y="0"/>
                        <a:pt x="3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7" name="Freeform 139">
                  <a:extLst>
                    <a:ext uri="{FF2B5EF4-FFF2-40B4-BE49-F238E27FC236}">
                      <a16:creationId xmlns:a16="http://schemas.microsoft.com/office/drawing/2014/main" id="{E25F2AB2-1842-E543-88B7-78BA6EBA8F2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55641" y="594209"/>
                  <a:ext cx="127950" cy="128673"/>
                </a:xfrm>
                <a:custGeom>
                  <a:avLst/>
                  <a:gdLst>
                    <a:gd name="T0" fmla="*/ 38 w 75"/>
                    <a:gd name="T1" fmla="*/ 0 h 75"/>
                    <a:gd name="T2" fmla="*/ 38 w 75"/>
                    <a:gd name="T3" fmla="*/ 0 h 75"/>
                    <a:gd name="T4" fmla="*/ 38 w 75"/>
                    <a:gd name="T5" fmla="*/ 17 h 75"/>
                    <a:gd name="T6" fmla="*/ 38 w 75"/>
                    <a:gd name="T7" fmla="*/ 17 h 75"/>
                    <a:gd name="T8" fmla="*/ 58 w 75"/>
                    <a:gd name="T9" fmla="*/ 38 h 75"/>
                    <a:gd name="T10" fmla="*/ 38 w 75"/>
                    <a:gd name="T11" fmla="*/ 58 h 75"/>
                    <a:gd name="T12" fmla="*/ 38 w 75"/>
                    <a:gd name="T13" fmla="*/ 58 h 75"/>
                    <a:gd name="T14" fmla="*/ 38 w 75"/>
                    <a:gd name="T15" fmla="*/ 58 h 75"/>
                    <a:gd name="T16" fmla="*/ 38 w 75"/>
                    <a:gd name="T17" fmla="*/ 75 h 75"/>
                    <a:gd name="T18" fmla="*/ 38 w 75"/>
                    <a:gd name="T19" fmla="*/ 75 h 75"/>
                    <a:gd name="T20" fmla="*/ 75 w 75"/>
                    <a:gd name="T21" fmla="*/ 38 h 75"/>
                    <a:gd name="T22" fmla="*/ 38 w 75"/>
                    <a:gd name="T23" fmla="*/ 0 h 75"/>
                    <a:gd name="T24" fmla="*/ 38 w 75"/>
                    <a:gd name="T25" fmla="*/ 0 h 75"/>
                    <a:gd name="T26" fmla="*/ 0 w 75"/>
                    <a:gd name="T27" fmla="*/ 38 h 75"/>
                    <a:gd name="T28" fmla="*/ 38 w 75"/>
                    <a:gd name="T29" fmla="*/ 75 h 75"/>
                    <a:gd name="T30" fmla="*/ 38 w 75"/>
                    <a:gd name="T31" fmla="*/ 58 h 75"/>
                    <a:gd name="T32" fmla="*/ 17 w 75"/>
                    <a:gd name="T33" fmla="*/ 38 h 75"/>
                    <a:gd name="T34" fmla="*/ 38 w 75"/>
                    <a:gd name="T35" fmla="*/ 17 h 75"/>
                    <a:gd name="T36" fmla="*/ 38 w 75"/>
                    <a:gd name="T3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5" h="75">
                      <a:moveTo>
                        <a:pt x="38" y="0"/>
                      </a:move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49" y="17"/>
                        <a:pt x="58" y="26"/>
                        <a:pt x="58" y="38"/>
                      </a:cubicBezTo>
                      <a:cubicBezTo>
                        <a:pt x="58" y="49"/>
                        <a:pt x="49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75"/>
                        <a:pt x="38" y="75"/>
                        <a:pt x="38" y="75"/>
                      </a:cubicBezTo>
                      <a:cubicBezTo>
                        <a:pt x="38" y="75"/>
                        <a:pt x="38" y="75"/>
                        <a:pt x="38" y="75"/>
                      </a:cubicBezTo>
                      <a:cubicBezTo>
                        <a:pt x="58" y="75"/>
                        <a:pt x="75" y="58"/>
                        <a:pt x="75" y="38"/>
                      </a:cubicBezTo>
                      <a:cubicBezTo>
                        <a:pt x="75" y="17"/>
                        <a:pt x="58" y="0"/>
                        <a:pt x="38" y="0"/>
                      </a:cubicBezTo>
                      <a:close/>
                      <a:moveTo>
                        <a:pt x="38" y="0"/>
                      </a:moveTo>
                      <a:cubicBezTo>
                        <a:pt x="17" y="0"/>
                        <a:pt x="0" y="17"/>
                        <a:pt x="0" y="38"/>
                      </a:cubicBezTo>
                      <a:cubicBezTo>
                        <a:pt x="0" y="58"/>
                        <a:pt x="17" y="75"/>
                        <a:pt x="38" y="75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26" y="58"/>
                        <a:pt x="17" y="49"/>
                        <a:pt x="17" y="38"/>
                      </a:cubicBezTo>
                      <a:cubicBezTo>
                        <a:pt x="17" y="26"/>
                        <a:pt x="26" y="17"/>
                        <a:pt x="38" y="17"/>
                      </a:cubicBez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8" name="Freeform 141">
                  <a:extLst>
                    <a:ext uri="{FF2B5EF4-FFF2-40B4-BE49-F238E27FC236}">
                      <a16:creationId xmlns:a16="http://schemas.microsoft.com/office/drawing/2014/main" id="{67BE0354-7A1D-DC4E-BB80-05509C66FE7F}"/>
                    </a:ext>
                  </a:extLst>
                </p:cNvPr>
                <p:cNvSpPr/>
                <p:nvPr/>
              </p:nvSpPr>
              <p:spPr bwMode="auto">
                <a:xfrm>
                  <a:off x="1730582" y="456139"/>
                  <a:ext cx="226262" cy="261684"/>
                </a:xfrm>
                <a:custGeom>
                  <a:avLst/>
                  <a:gdLst>
                    <a:gd name="T0" fmla="*/ 88 w 132"/>
                    <a:gd name="T1" fmla="*/ 56 h 153"/>
                    <a:gd name="T2" fmla="*/ 92 w 132"/>
                    <a:gd name="T3" fmla="*/ 57 h 153"/>
                    <a:gd name="T4" fmla="*/ 126 w 132"/>
                    <a:gd name="T5" fmla="*/ 42 h 153"/>
                    <a:gd name="T6" fmla="*/ 130 w 132"/>
                    <a:gd name="T7" fmla="*/ 31 h 153"/>
                    <a:gd name="T8" fmla="*/ 119 w 132"/>
                    <a:gd name="T9" fmla="*/ 27 h 153"/>
                    <a:gd name="T10" fmla="*/ 97 w 132"/>
                    <a:gd name="T11" fmla="*/ 38 h 153"/>
                    <a:gd name="T12" fmla="*/ 93 w 132"/>
                    <a:gd name="T13" fmla="*/ 37 h 153"/>
                    <a:gd name="T14" fmla="*/ 56 w 132"/>
                    <a:gd name="T15" fmla="*/ 1 h 153"/>
                    <a:gd name="T16" fmla="*/ 52 w 132"/>
                    <a:gd name="T17" fmla="*/ 1 h 153"/>
                    <a:gd name="T18" fmla="*/ 1 w 132"/>
                    <a:gd name="T19" fmla="*/ 52 h 153"/>
                    <a:gd name="T20" fmla="*/ 1 w 132"/>
                    <a:gd name="T21" fmla="*/ 56 h 153"/>
                    <a:gd name="T22" fmla="*/ 36 w 132"/>
                    <a:gd name="T23" fmla="*/ 86 h 153"/>
                    <a:gd name="T24" fmla="*/ 37 w 132"/>
                    <a:gd name="T25" fmla="*/ 90 h 153"/>
                    <a:gd name="T26" fmla="*/ 19 w 132"/>
                    <a:gd name="T27" fmla="*/ 128 h 153"/>
                    <a:gd name="T28" fmla="*/ 20 w 132"/>
                    <a:gd name="T29" fmla="*/ 133 h 153"/>
                    <a:gd name="T30" fmla="*/ 31 w 132"/>
                    <a:gd name="T31" fmla="*/ 149 h 153"/>
                    <a:gd name="T32" fmla="*/ 40 w 132"/>
                    <a:gd name="T33" fmla="*/ 153 h 153"/>
                    <a:gd name="T34" fmla="*/ 47 w 132"/>
                    <a:gd name="T35" fmla="*/ 151 h 153"/>
                    <a:gd name="T36" fmla="*/ 49 w 132"/>
                    <a:gd name="T37" fmla="*/ 136 h 153"/>
                    <a:gd name="T38" fmla="*/ 45 w 132"/>
                    <a:gd name="T39" fmla="*/ 130 h 153"/>
                    <a:gd name="T40" fmla="*/ 45 w 132"/>
                    <a:gd name="T41" fmla="*/ 126 h 153"/>
                    <a:gd name="T42" fmla="*/ 62 w 132"/>
                    <a:gd name="T43" fmla="*/ 84 h 153"/>
                    <a:gd name="T44" fmla="*/ 61 w 132"/>
                    <a:gd name="T45" fmla="*/ 80 h 153"/>
                    <a:gd name="T46" fmla="*/ 42 w 132"/>
                    <a:gd name="T47" fmla="*/ 61 h 153"/>
                    <a:gd name="T48" fmla="*/ 42 w 132"/>
                    <a:gd name="T49" fmla="*/ 58 h 153"/>
                    <a:gd name="T50" fmla="*/ 64 w 132"/>
                    <a:gd name="T51" fmla="*/ 36 h 153"/>
                    <a:gd name="T52" fmla="*/ 68 w 132"/>
                    <a:gd name="T53" fmla="*/ 36 h 153"/>
                    <a:gd name="T54" fmla="*/ 88 w 132"/>
                    <a:gd name="T55" fmla="*/ 56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32" h="153">
                      <a:moveTo>
                        <a:pt x="88" y="56"/>
                      </a:moveTo>
                      <a:cubicBezTo>
                        <a:pt x="89" y="57"/>
                        <a:pt x="91" y="57"/>
                        <a:pt x="92" y="57"/>
                      </a:cubicBezTo>
                      <a:cubicBezTo>
                        <a:pt x="126" y="42"/>
                        <a:pt x="126" y="42"/>
                        <a:pt x="126" y="42"/>
                      </a:cubicBezTo>
                      <a:cubicBezTo>
                        <a:pt x="130" y="40"/>
                        <a:pt x="132" y="35"/>
                        <a:pt x="130" y="31"/>
                      </a:cubicBezTo>
                      <a:cubicBezTo>
                        <a:pt x="128" y="27"/>
                        <a:pt x="123" y="25"/>
                        <a:pt x="119" y="27"/>
                      </a:cubicBezTo>
                      <a:cubicBezTo>
                        <a:pt x="97" y="38"/>
                        <a:pt x="97" y="38"/>
                        <a:pt x="97" y="38"/>
                      </a:cubicBezTo>
                      <a:cubicBezTo>
                        <a:pt x="95" y="39"/>
                        <a:pt x="94" y="38"/>
                        <a:pt x="93" y="37"/>
                      </a:cubicBezTo>
                      <a:cubicBezTo>
                        <a:pt x="56" y="1"/>
                        <a:pt x="56" y="1"/>
                        <a:pt x="56" y="1"/>
                      </a:cubicBezTo>
                      <a:cubicBezTo>
                        <a:pt x="55" y="0"/>
                        <a:pt x="53" y="0"/>
                        <a:pt x="52" y="1"/>
                      </a:cubicBezTo>
                      <a:cubicBezTo>
                        <a:pt x="1" y="52"/>
                        <a:pt x="1" y="52"/>
                        <a:pt x="1" y="52"/>
                      </a:cubicBezTo>
                      <a:cubicBezTo>
                        <a:pt x="0" y="53"/>
                        <a:pt x="0" y="55"/>
                        <a:pt x="1" y="56"/>
                      </a:cubicBezTo>
                      <a:cubicBezTo>
                        <a:pt x="8" y="61"/>
                        <a:pt x="29" y="79"/>
                        <a:pt x="36" y="86"/>
                      </a:cubicBezTo>
                      <a:cubicBezTo>
                        <a:pt x="37" y="86"/>
                        <a:pt x="37" y="88"/>
                        <a:pt x="37" y="90"/>
                      </a:cubicBezTo>
                      <a:cubicBezTo>
                        <a:pt x="19" y="128"/>
                        <a:pt x="19" y="128"/>
                        <a:pt x="19" y="128"/>
                      </a:cubicBezTo>
                      <a:cubicBezTo>
                        <a:pt x="19" y="130"/>
                        <a:pt x="19" y="131"/>
                        <a:pt x="20" y="133"/>
                      </a:cubicBezTo>
                      <a:cubicBezTo>
                        <a:pt x="31" y="149"/>
                        <a:pt x="31" y="149"/>
                        <a:pt x="31" y="149"/>
                      </a:cubicBezTo>
                      <a:cubicBezTo>
                        <a:pt x="33" y="151"/>
                        <a:pt x="36" y="153"/>
                        <a:pt x="40" y="153"/>
                      </a:cubicBezTo>
                      <a:cubicBezTo>
                        <a:pt x="42" y="153"/>
                        <a:pt x="45" y="153"/>
                        <a:pt x="47" y="151"/>
                      </a:cubicBezTo>
                      <a:cubicBezTo>
                        <a:pt x="52" y="147"/>
                        <a:pt x="53" y="141"/>
                        <a:pt x="49" y="136"/>
                      </a:cubicBezTo>
                      <a:cubicBezTo>
                        <a:pt x="45" y="130"/>
                        <a:pt x="45" y="130"/>
                        <a:pt x="45" y="130"/>
                      </a:cubicBezTo>
                      <a:cubicBezTo>
                        <a:pt x="44" y="129"/>
                        <a:pt x="44" y="127"/>
                        <a:pt x="45" y="126"/>
                      </a:cubicBezTo>
                      <a:cubicBezTo>
                        <a:pt x="62" y="84"/>
                        <a:pt x="62" y="84"/>
                        <a:pt x="62" y="84"/>
                      </a:cubicBezTo>
                      <a:cubicBezTo>
                        <a:pt x="63" y="83"/>
                        <a:pt x="62" y="81"/>
                        <a:pt x="61" y="80"/>
                      </a:cubicBezTo>
                      <a:cubicBezTo>
                        <a:pt x="57" y="76"/>
                        <a:pt x="47" y="66"/>
                        <a:pt x="42" y="61"/>
                      </a:cubicBezTo>
                      <a:cubicBezTo>
                        <a:pt x="41" y="60"/>
                        <a:pt x="41" y="59"/>
                        <a:pt x="42" y="58"/>
                      </a:cubicBezTo>
                      <a:cubicBezTo>
                        <a:pt x="64" y="36"/>
                        <a:pt x="64" y="36"/>
                        <a:pt x="64" y="36"/>
                      </a:cubicBezTo>
                      <a:cubicBezTo>
                        <a:pt x="65" y="35"/>
                        <a:pt x="67" y="35"/>
                        <a:pt x="68" y="36"/>
                      </a:cubicBezTo>
                      <a:lnTo>
                        <a:pt x="88" y="5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</p:grpSp>
          <p:grpSp>
            <p:nvGrpSpPr>
              <p:cNvPr id="53" name="Group 14">
                <a:extLst>
                  <a:ext uri="{FF2B5EF4-FFF2-40B4-BE49-F238E27FC236}">
                    <a16:creationId xmlns:a16="http://schemas.microsoft.com/office/drawing/2014/main" id="{08B26938-DC49-1643-B5ED-1DF29232E3F7}"/>
                  </a:ext>
                </a:extLst>
              </p:cNvPr>
              <p:cNvGrpSpPr/>
              <p:nvPr/>
            </p:nvGrpSpPr>
            <p:grpSpPr>
              <a:xfrm>
                <a:off x="2287565" y="726402"/>
                <a:ext cx="1905373" cy="842503"/>
                <a:chOff x="1933889" y="726402"/>
                <a:chExt cx="1905373" cy="842503"/>
              </a:xfrm>
            </p:grpSpPr>
            <p:sp>
              <p:nvSpPr>
                <p:cNvPr id="73" name="AutoShape 59">
                  <a:extLst>
                    <a:ext uri="{FF2B5EF4-FFF2-40B4-BE49-F238E27FC236}">
                      <a16:creationId xmlns:a16="http://schemas.microsoft.com/office/drawing/2014/main" id="{04B3BBDB-06B2-1A4D-8B70-76B485A387D4}"/>
                    </a:ext>
                  </a:extLst>
                </p:cNvPr>
                <p:cNvSpPr/>
                <p:nvPr/>
              </p:nvSpPr>
              <p:spPr bwMode="auto">
                <a:xfrm>
                  <a:off x="3308289" y="726402"/>
                  <a:ext cx="310277" cy="309747"/>
                </a:xfrm>
                <a:custGeom>
                  <a:avLst/>
                  <a:gdLst>
                    <a:gd name="T0" fmla="+- 0 10794 23"/>
                    <a:gd name="T1" fmla="*/ T0 w 21543"/>
                    <a:gd name="T2" fmla="*/ 10800 h 21600"/>
                    <a:gd name="T3" fmla="+- 0 10794 23"/>
                    <a:gd name="T4" fmla="*/ T3 w 21543"/>
                    <a:gd name="T5" fmla="*/ 10800 h 21600"/>
                    <a:gd name="T6" fmla="+- 0 10794 23"/>
                    <a:gd name="T7" fmla="*/ T6 w 21543"/>
                    <a:gd name="T8" fmla="*/ 10800 h 21600"/>
                    <a:gd name="T9" fmla="+- 0 10794 23"/>
                    <a:gd name="T10" fmla="*/ T9 w 21543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543" h="21600">
                      <a:moveTo>
                        <a:pt x="16976" y="19986"/>
                      </a:moveTo>
                      <a:lnTo>
                        <a:pt x="11226" y="17680"/>
                      </a:lnTo>
                      <a:cubicBezTo>
                        <a:pt x="11088" y="17626"/>
                        <a:pt x="10946" y="17608"/>
                        <a:pt x="10806" y="17600"/>
                      </a:cubicBezTo>
                      <a:lnTo>
                        <a:pt x="19660" y="3837"/>
                      </a:lnTo>
                      <a:cubicBezTo>
                        <a:pt x="19660" y="3837"/>
                        <a:pt x="16976" y="19986"/>
                        <a:pt x="16976" y="19986"/>
                      </a:cubicBezTo>
                      <a:close/>
                      <a:moveTo>
                        <a:pt x="6859" y="16244"/>
                      </a:moveTo>
                      <a:cubicBezTo>
                        <a:pt x="6858" y="16242"/>
                        <a:pt x="6855" y="16240"/>
                        <a:pt x="6854" y="16238"/>
                      </a:cubicBezTo>
                      <a:lnTo>
                        <a:pt x="19606" y="2552"/>
                      </a:lnTo>
                      <a:lnTo>
                        <a:pt x="8735" y="19536"/>
                      </a:lnTo>
                      <a:cubicBezTo>
                        <a:pt x="8735" y="19536"/>
                        <a:pt x="6859" y="16244"/>
                        <a:pt x="6859" y="16244"/>
                      </a:cubicBezTo>
                      <a:close/>
                      <a:moveTo>
                        <a:pt x="2111" y="14024"/>
                      </a:moveTo>
                      <a:lnTo>
                        <a:pt x="17712" y="3595"/>
                      </a:lnTo>
                      <a:lnTo>
                        <a:pt x="6369" y="15770"/>
                      </a:lnTo>
                      <a:cubicBezTo>
                        <a:pt x="6309" y="15734"/>
                        <a:pt x="6256" y="15687"/>
                        <a:pt x="6190" y="15660"/>
                      </a:cubicBezTo>
                      <a:cubicBezTo>
                        <a:pt x="6190" y="15660"/>
                        <a:pt x="2111" y="14024"/>
                        <a:pt x="2111" y="14024"/>
                      </a:cubicBezTo>
                      <a:close/>
                      <a:moveTo>
                        <a:pt x="21234" y="108"/>
                      </a:moveTo>
                      <a:cubicBezTo>
                        <a:pt x="21123" y="35"/>
                        <a:pt x="20996" y="0"/>
                        <a:pt x="20868" y="0"/>
                      </a:cubicBezTo>
                      <a:cubicBezTo>
                        <a:pt x="20738" y="0"/>
                        <a:pt x="20608" y="36"/>
                        <a:pt x="20495" y="113"/>
                      </a:cubicBezTo>
                      <a:lnTo>
                        <a:pt x="299" y="13613"/>
                      </a:lnTo>
                      <a:cubicBezTo>
                        <a:pt x="91" y="13751"/>
                        <a:pt x="-23" y="13995"/>
                        <a:pt x="3" y="14244"/>
                      </a:cubicBezTo>
                      <a:cubicBezTo>
                        <a:pt x="28" y="14494"/>
                        <a:pt x="190" y="14708"/>
                        <a:pt x="422" y="14801"/>
                      </a:cubicBezTo>
                      <a:lnTo>
                        <a:pt x="5689" y="16914"/>
                      </a:lnTo>
                      <a:lnTo>
                        <a:pt x="8166" y="21259"/>
                      </a:lnTo>
                      <a:cubicBezTo>
                        <a:pt x="8284" y="21468"/>
                        <a:pt x="8505" y="21597"/>
                        <a:pt x="8743" y="21599"/>
                      </a:cubicBezTo>
                      <a:lnTo>
                        <a:pt x="8751" y="21599"/>
                      </a:lnTo>
                      <a:cubicBezTo>
                        <a:pt x="8987" y="21599"/>
                        <a:pt x="9206" y="21474"/>
                        <a:pt x="9328" y="21271"/>
                      </a:cubicBezTo>
                      <a:lnTo>
                        <a:pt x="10726" y="18934"/>
                      </a:lnTo>
                      <a:lnTo>
                        <a:pt x="17253" y="21551"/>
                      </a:lnTo>
                      <a:cubicBezTo>
                        <a:pt x="17332" y="21584"/>
                        <a:pt x="17418" y="21599"/>
                        <a:pt x="17502" y="21599"/>
                      </a:cubicBezTo>
                      <a:cubicBezTo>
                        <a:pt x="17617" y="21599"/>
                        <a:pt x="17731" y="21571"/>
                        <a:pt x="17832" y="21512"/>
                      </a:cubicBezTo>
                      <a:cubicBezTo>
                        <a:pt x="18010" y="21412"/>
                        <a:pt x="18133" y="21238"/>
                        <a:pt x="18167" y="21035"/>
                      </a:cubicBezTo>
                      <a:lnTo>
                        <a:pt x="21533" y="785"/>
                      </a:lnTo>
                      <a:cubicBezTo>
                        <a:pt x="21576" y="520"/>
                        <a:pt x="21459" y="254"/>
                        <a:pt x="21234" y="108"/>
                      </a:cubicBezTo>
                    </a:path>
                  </a:pathLst>
                </a:custGeom>
                <a:solidFill>
                  <a:srgbClr val="95BFFF"/>
                </a:solidFill>
                <a:ln>
                  <a:solidFill>
                    <a:srgbClr val="95BFFF"/>
                  </a:solidFill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25400" tIns="25400" rIns="25400" bIns="25400" anchor="ctr"/>
                <a:lstStyle/>
                <a:p>
                  <a:pPr algn="ctr" defTabSz="304792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000" dirty="0">
                    <a:solidFill>
                      <a:srgbClr val="95B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74" name="TextBox 58">
                  <a:extLst>
                    <a:ext uri="{FF2B5EF4-FFF2-40B4-BE49-F238E27FC236}">
                      <a16:creationId xmlns:a16="http://schemas.microsoft.com/office/drawing/2014/main" id="{90EA469E-4118-4F43-875C-CFF840E808DB}"/>
                    </a:ext>
                  </a:extLst>
                </p:cNvPr>
                <p:cNvSpPr txBox="1"/>
                <p:nvPr/>
              </p:nvSpPr>
              <p:spPr>
                <a:xfrm>
                  <a:off x="1933889" y="1134709"/>
                  <a:ext cx="1905373" cy="4341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1867" b="1" i="1" dirty="0">
                      <a:solidFill>
                        <a:srgbClr val="95BFFF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可视化</a:t>
                  </a:r>
                  <a:r>
                    <a:rPr lang="en-US" altLang="zh-CN" sz="1867" b="1" i="1" dirty="0">
                      <a:solidFill>
                        <a:srgbClr val="95BFFF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DAG</a:t>
                  </a:r>
                  <a:endParaRPr lang="en-US" sz="1867" dirty="0">
                    <a:solidFill>
                      <a:srgbClr val="95BF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grpSp>
            <p:nvGrpSpPr>
              <p:cNvPr id="54" name="Group 1">
                <a:extLst>
                  <a:ext uri="{FF2B5EF4-FFF2-40B4-BE49-F238E27FC236}">
                    <a16:creationId xmlns:a16="http://schemas.microsoft.com/office/drawing/2014/main" id="{6754AB1B-7059-3645-9139-F9CB843D8090}"/>
                  </a:ext>
                </a:extLst>
              </p:cNvPr>
              <p:cNvGrpSpPr/>
              <p:nvPr/>
            </p:nvGrpSpPr>
            <p:grpSpPr>
              <a:xfrm>
                <a:off x="8205476" y="1231612"/>
                <a:ext cx="1756784" cy="481720"/>
                <a:chOff x="7238597" y="6847"/>
                <a:chExt cx="1756784" cy="481720"/>
              </a:xfrm>
            </p:grpSpPr>
            <p:sp>
              <p:nvSpPr>
                <p:cNvPr id="71" name="AutoShape 59">
                  <a:extLst>
                    <a:ext uri="{FF2B5EF4-FFF2-40B4-BE49-F238E27FC236}">
                      <a16:creationId xmlns:a16="http://schemas.microsoft.com/office/drawing/2014/main" id="{F41527AC-5ED6-1C42-84C9-2D3A0C44E629}"/>
                    </a:ext>
                  </a:extLst>
                </p:cNvPr>
                <p:cNvSpPr/>
                <p:nvPr/>
              </p:nvSpPr>
              <p:spPr bwMode="auto">
                <a:xfrm>
                  <a:off x="7332067" y="6847"/>
                  <a:ext cx="310277" cy="309747"/>
                </a:xfrm>
                <a:custGeom>
                  <a:avLst/>
                  <a:gdLst>
                    <a:gd name="T0" fmla="+- 0 10794 23"/>
                    <a:gd name="T1" fmla="*/ T0 w 21543"/>
                    <a:gd name="T2" fmla="*/ 10800 h 21600"/>
                    <a:gd name="T3" fmla="+- 0 10794 23"/>
                    <a:gd name="T4" fmla="*/ T3 w 21543"/>
                    <a:gd name="T5" fmla="*/ 10800 h 21600"/>
                    <a:gd name="T6" fmla="+- 0 10794 23"/>
                    <a:gd name="T7" fmla="*/ T6 w 21543"/>
                    <a:gd name="T8" fmla="*/ 10800 h 21600"/>
                    <a:gd name="T9" fmla="+- 0 10794 23"/>
                    <a:gd name="T10" fmla="*/ T9 w 21543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543" h="21600">
                      <a:moveTo>
                        <a:pt x="16976" y="19986"/>
                      </a:moveTo>
                      <a:lnTo>
                        <a:pt x="11226" y="17680"/>
                      </a:lnTo>
                      <a:cubicBezTo>
                        <a:pt x="11088" y="17626"/>
                        <a:pt x="10946" y="17608"/>
                        <a:pt x="10806" y="17600"/>
                      </a:cubicBezTo>
                      <a:lnTo>
                        <a:pt x="19660" y="3837"/>
                      </a:lnTo>
                      <a:cubicBezTo>
                        <a:pt x="19660" y="3837"/>
                        <a:pt x="16976" y="19986"/>
                        <a:pt x="16976" y="19986"/>
                      </a:cubicBezTo>
                      <a:close/>
                      <a:moveTo>
                        <a:pt x="6859" y="16244"/>
                      </a:moveTo>
                      <a:cubicBezTo>
                        <a:pt x="6858" y="16242"/>
                        <a:pt x="6855" y="16240"/>
                        <a:pt x="6854" y="16238"/>
                      </a:cubicBezTo>
                      <a:lnTo>
                        <a:pt x="19606" y="2552"/>
                      </a:lnTo>
                      <a:lnTo>
                        <a:pt x="8735" y="19536"/>
                      </a:lnTo>
                      <a:cubicBezTo>
                        <a:pt x="8735" y="19536"/>
                        <a:pt x="6859" y="16244"/>
                        <a:pt x="6859" y="16244"/>
                      </a:cubicBezTo>
                      <a:close/>
                      <a:moveTo>
                        <a:pt x="2111" y="14024"/>
                      </a:moveTo>
                      <a:lnTo>
                        <a:pt x="17712" y="3595"/>
                      </a:lnTo>
                      <a:lnTo>
                        <a:pt x="6369" y="15770"/>
                      </a:lnTo>
                      <a:cubicBezTo>
                        <a:pt x="6309" y="15734"/>
                        <a:pt x="6256" y="15687"/>
                        <a:pt x="6190" y="15660"/>
                      </a:cubicBezTo>
                      <a:cubicBezTo>
                        <a:pt x="6190" y="15660"/>
                        <a:pt x="2111" y="14024"/>
                        <a:pt x="2111" y="14024"/>
                      </a:cubicBezTo>
                      <a:close/>
                      <a:moveTo>
                        <a:pt x="21234" y="108"/>
                      </a:moveTo>
                      <a:cubicBezTo>
                        <a:pt x="21123" y="35"/>
                        <a:pt x="20996" y="0"/>
                        <a:pt x="20868" y="0"/>
                      </a:cubicBezTo>
                      <a:cubicBezTo>
                        <a:pt x="20738" y="0"/>
                        <a:pt x="20608" y="36"/>
                        <a:pt x="20495" y="113"/>
                      </a:cubicBezTo>
                      <a:lnTo>
                        <a:pt x="299" y="13613"/>
                      </a:lnTo>
                      <a:cubicBezTo>
                        <a:pt x="91" y="13751"/>
                        <a:pt x="-23" y="13995"/>
                        <a:pt x="3" y="14244"/>
                      </a:cubicBezTo>
                      <a:cubicBezTo>
                        <a:pt x="28" y="14494"/>
                        <a:pt x="190" y="14708"/>
                        <a:pt x="422" y="14801"/>
                      </a:cubicBezTo>
                      <a:lnTo>
                        <a:pt x="5689" y="16914"/>
                      </a:lnTo>
                      <a:lnTo>
                        <a:pt x="8166" y="21259"/>
                      </a:lnTo>
                      <a:cubicBezTo>
                        <a:pt x="8284" y="21468"/>
                        <a:pt x="8505" y="21597"/>
                        <a:pt x="8743" y="21599"/>
                      </a:cubicBezTo>
                      <a:lnTo>
                        <a:pt x="8751" y="21599"/>
                      </a:lnTo>
                      <a:cubicBezTo>
                        <a:pt x="8987" y="21599"/>
                        <a:pt x="9206" y="21474"/>
                        <a:pt x="9328" y="21271"/>
                      </a:cubicBezTo>
                      <a:lnTo>
                        <a:pt x="10726" y="18934"/>
                      </a:lnTo>
                      <a:lnTo>
                        <a:pt x="17253" y="21551"/>
                      </a:lnTo>
                      <a:cubicBezTo>
                        <a:pt x="17332" y="21584"/>
                        <a:pt x="17418" y="21599"/>
                        <a:pt x="17502" y="21599"/>
                      </a:cubicBezTo>
                      <a:cubicBezTo>
                        <a:pt x="17617" y="21599"/>
                        <a:pt x="17731" y="21571"/>
                        <a:pt x="17832" y="21512"/>
                      </a:cubicBezTo>
                      <a:cubicBezTo>
                        <a:pt x="18010" y="21412"/>
                        <a:pt x="18133" y="21238"/>
                        <a:pt x="18167" y="21035"/>
                      </a:cubicBezTo>
                      <a:lnTo>
                        <a:pt x="21533" y="785"/>
                      </a:lnTo>
                      <a:cubicBezTo>
                        <a:pt x="21576" y="520"/>
                        <a:pt x="21459" y="254"/>
                        <a:pt x="21234" y="108"/>
                      </a:cubicBezTo>
                    </a:path>
                  </a:pathLst>
                </a:custGeom>
                <a:solidFill>
                  <a:srgbClr val="0280D5"/>
                </a:solidFill>
                <a:ln>
                  <a:solidFill>
                    <a:srgbClr val="0280D5"/>
                  </a:solidFill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25400" tIns="25400" rIns="25400" bIns="25400" anchor="ctr"/>
                <a:lstStyle/>
                <a:p>
                  <a:pPr algn="ctr" defTabSz="304792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000">
                    <a:solidFill>
                      <a:schemeClr val="accent4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72" name="TextBox 59">
                  <a:extLst>
                    <a:ext uri="{FF2B5EF4-FFF2-40B4-BE49-F238E27FC236}">
                      <a16:creationId xmlns:a16="http://schemas.microsoft.com/office/drawing/2014/main" id="{68B4589F-8D03-974D-BC32-138D063FAAC2}"/>
                    </a:ext>
                  </a:extLst>
                </p:cNvPr>
                <p:cNvSpPr txBox="1"/>
                <p:nvPr/>
              </p:nvSpPr>
              <p:spPr>
                <a:xfrm>
                  <a:off x="7238597" y="77984"/>
                  <a:ext cx="1756784" cy="410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1733" b="1" i="1" dirty="0">
                      <a:solidFill>
                        <a:srgbClr val="0280D5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依赖</a:t>
                  </a:r>
                  <a:endParaRPr lang="en-US" sz="1733" b="1" i="1" dirty="0">
                    <a:solidFill>
                      <a:srgbClr val="0280D5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grpSp>
            <p:nvGrpSpPr>
              <p:cNvPr id="55" name="Group 17">
                <a:extLst>
                  <a:ext uri="{FF2B5EF4-FFF2-40B4-BE49-F238E27FC236}">
                    <a16:creationId xmlns:a16="http://schemas.microsoft.com/office/drawing/2014/main" id="{C6709A5D-455B-4D4D-99AB-752D894AC44D}"/>
                  </a:ext>
                </a:extLst>
              </p:cNvPr>
              <p:cNvGrpSpPr/>
              <p:nvPr/>
            </p:nvGrpSpPr>
            <p:grpSpPr>
              <a:xfrm>
                <a:off x="2246727" y="2406748"/>
                <a:ext cx="1771804" cy="759885"/>
                <a:chOff x="540033" y="1976090"/>
                <a:chExt cx="1771804" cy="759885"/>
              </a:xfrm>
            </p:grpSpPr>
            <p:sp>
              <p:nvSpPr>
                <p:cNvPr id="69" name="AutoShape 117">
                  <a:extLst>
                    <a:ext uri="{FF2B5EF4-FFF2-40B4-BE49-F238E27FC236}">
                      <a16:creationId xmlns:a16="http://schemas.microsoft.com/office/drawing/2014/main" id="{707F1894-AEDD-E94D-B379-3386E18C4123}"/>
                    </a:ext>
                  </a:extLst>
                </p:cNvPr>
                <p:cNvSpPr/>
                <p:nvPr/>
              </p:nvSpPr>
              <p:spPr bwMode="auto">
                <a:xfrm>
                  <a:off x="1941170" y="1976090"/>
                  <a:ext cx="370667" cy="278158"/>
                </a:xfrm>
                <a:custGeom>
                  <a:avLst/>
                  <a:gdLst>
                    <a:gd name="T0" fmla="+- 0 10799 1"/>
                    <a:gd name="T1" fmla="*/ T0 w 21596"/>
                    <a:gd name="T2" fmla="*/ 10800 h 21600"/>
                    <a:gd name="T3" fmla="+- 0 10799 1"/>
                    <a:gd name="T4" fmla="*/ T3 w 21596"/>
                    <a:gd name="T5" fmla="*/ 10800 h 21600"/>
                    <a:gd name="T6" fmla="+- 0 10799 1"/>
                    <a:gd name="T7" fmla="*/ T6 w 21596"/>
                    <a:gd name="T8" fmla="*/ 10800 h 21600"/>
                    <a:gd name="T9" fmla="+- 0 10799 1"/>
                    <a:gd name="T10" fmla="*/ T9 w 21596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596" h="21600">
                      <a:moveTo>
                        <a:pt x="4511" y="2151"/>
                      </a:moveTo>
                      <a:lnTo>
                        <a:pt x="6064" y="3877"/>
                      </a:lnTo>
                      <a:lnTo>
                        <a:pt x="4246" y="6302"/>
                      </a:lnTo>
                      <a:lnTo>
                        <a:pt x="1353" y="6302"/>
                      </a:lnTo>
                      <a:cubicBezTo>
                        <a:pt x="1353" y="6302"/>
                        <a:pt x="4511" y="2151"/>
                        <a:pt x="4511" y="2151"/>
                      </a:cubicBezTo>
                      <a:close/>
                      <a:moveTo>
                        <a:pt x="17348" y="6302"/>
                      </a:moveTo>
                      <a:lnTo>
                        <a:pt x="15531" y="3877"/>
                      </a:lnTo>
                      <a:lnTo>
                        <a:pt x="17082" y="2153"/>
                      </a:lnTo>
                      <a:lnTo>
                        <a:pt x="20191" y="6302"/>
                      </a:lnTo>
                      <a:cubicBezTo>
                        <a:pt x="20191" y="6302"/>
                        <a:pt x="17348" y="6302"/>
                        <a:pt x="17348" y="6302"/>
                      </a:cubicBezTo>
                      <a:close/>
                      <a:moveTo>
                        <a:pt x="17264" y="7202"/>
                      </a:moveTo>
                      <a:lnTo>
                        <a:pt x="19663" y="7202"/>
                      </a:lnTo>
                      <a:lnTo>
                        <a:pt x="13021" y="16638"/>
                      </a:lnTo>
                      <a:cubicBezTo>
                        <a:pt x="13021" y="16638"/>
                        <a:pt x="17264" y="7202"/>
                        <a:pt x="17264" y="7202"/>
                      </a:cubicBezTo>
                      <a:close/>
                      <a:moveTo>
                        <a:pt x="8574" y="16637"/>
                      </a:moveTo>
                      <a:lnTo>
                        <a:pt x="1933" y="7202"/>
                      </a:lnTo>
                      <a:lnTo>
                        <a:pt x="4330" y="7202"/>
                      </a:lnTo>
                      <a:cubicBezTo>
                        <a:pt x="4330" y="7202"/>
                        <a:pt x="8574" y="16637"/>
                        <a:pt x="8574" y="16637"/>
                      </a:cubicBezTo>
                      <a:close/>
                      <a:moveTo>
                        <a:pt x="8429" y="7202"/>
                      </a:moveTo>
                      <a:lnTo>
                        <a:pt x="10084" y="18249"/>
                      </a:lnTo>
                      <a:lnTo>
                        <a:pt x="5117" y="7202"/>
                      </a:lnTo>
                      <a:cubicBezTo>
                        <a:pt x="5117" y="7202"/>
                        <a:pt x="8429" y="7202"/>
                        <a:pt x="8429" y="7202"/>
                      </a:cubicBezTo>
                      <a:close/>
                      <a:moveTo>
                        <a:pt x="6584" y="4456"/>
                      </a:moveTo>
                      <a:lnTo>
                        <a:pt x="8246" y="6302"/>
                      </a:lnTo>
                      <a:lnTo>
                        <a:pt x="5200" y="6302"/>
                      </a:lnTo>
                      <a:cubicBezTo>
                        <a:pt x="5200" y="6302"/>
                        <a:pt x="6584" y="4456"/>
                        <a:pt x="6584" y="4456"/>
                      </a:cubicBezTo>
                      <a:close/>
                      <a:moveTo>
                        <a:pt x="6543" y="3238"/>
                      </a:moveTo>
                      <a:lnTo>
                        <a:pt x="5250" y="1800"/>
                      </a:lnTo>
                      <a:lnTo>
                        <a:pt x="7621" y="1800"/>
                      </a:lnTo>
                      <a:cubicBezTo>
                        <a:pt x="7621" y="1800"/>
                        <a:pt x="6543" y="3238"/>
                        <a:pt x="6543" y="3238"/>
                      </a:cubicBezTo>
                      <a:close/>
                      <a:moveTo>
                        <a:pt x="10797" y="3466"/>
                      </a:moveTo>
                      <a:lnTo>
                        <a:pt x="9299" y="1800"/>
                      </a:lnTo>
                      <a:lnTo>
                        <a:pt x="12296" y="1800"/>
                      </a:lnTo>
                      <a:cubicBezTo>
                        <a:pt x="12296" y="1800"/>
                        <a:pt x="10797" y="3466"/>
                        <a:pt x="10797" y="3466"/>
                      </a:cubicBezTo>
                      <a:close/>
                      <a:moveTo>
                        <a:pt x="13974" y="1800"/>
                      </a:moveTo>
                      <a:lnTo>
                        <a:pt x="16345" y="1800"/>
                      </a:lnTo>
                      <a:lnTo>
                        <a:pt x="15052" y="3238"/>
                      </a:lnTo>
                      <a:cubicBezTo>
                        <a:pt x="15052" y="3238"/>
                        <a:pt x="13974" y="1800"/>
                        <a:pt x="13974" y="1800"/>
                      </a:cubicBezTo>
                      <a:close/>
                      <a:moveTo>
                        <a:pt x="13349" y="6302"/>
                      </a:moveTo>
                      <a:lnTo>
                        <a:pt x="15011" y="4456"/>
                      </a:lnTo>
                      <a:lnTo>
                        <a:pt x="16394" y="6302"/>
                      </a:lnTo>
                      <a:cubicBezTo>
                        <a:pt x="16394" y="6302"/>
                        <a:pt x="13349" y="6302"/>
                        <a:pt x="13349" y="6302"/>
                      </a:cubicBezTo>
                      <a:close/>
                      <a:moveTo>
                        <a:pt x="13166" y="7202"/>
                      </a:moveTo>
                      <a:lnTo>
                        <a:pt x="16478" y="7202"/>
                      </a:lnTo>
                      <a:lnTo>
                        <a:pt x="11511" y="18249"/>
                      </a:lnTo>
                      <a:cubicBezTo>
                        <a:pt x="11511" y="18249"/>
                        <a:pt x="13166" y="7202"/>
                        <a:pt x="13166" y="7202"/>
                      </a:cubicBezTo>
                      <a:close/>
                      <a:moveTo>
                        <a:pt x="12478" y="7202"/>
                      </a:moveTo>
                      <a:lnTo>
                        <a:pt x="10797" y="18414"/>
                      </a:lnTo>
                      <a:lnTo>
                        <a:pt x="9117" y="7202"/>
                      </a:lnTo>
                      <a:cubicBezTo>
                        <a:pt x="9117" y="7202"/>
                        <a:pt x="12478" y="7202"/>
                        <a:pt x="12478" y="7202"/>
                      </a:cubicBezTo>
                      <a:close/>
                      <a:moveTo>
                        <a:pt x="8773" y="5716"/>
                      </a:moveTo>
                      <a:lnTo>
                        <a:pt x="7064" y="3817"/>
                      </a:lnTo>
                      <a:lnTo>
                        <a:pt x="8426" y="2000"/>
                      </a:lnTo>
                      <a:lnTo>
                        <a:pt x="10270" y="4051"/>
                      </a:lnTo>
                      <a:cubicBezTo>
                        <a:pt x="10270" y="4051"/>
                        <a:pt x="8773" y="5716"/>
                        <a:pt x="8773" y="5716"/>
                      </a:cubicBezTo>
                      <a:close/>
                      <a:moveTo>
                        <a:pt x="11325" y="4051"/>
                      </a:moveTo>
                      <a:lnTo>
                        <a:pt x="13169" y="2000"/>
                      </a:lnTo>
                      <a:lnTo>
                        <a:pt x="14531" y="3817"/>
                      </a:lnTo>
                      <a:lnTo>
                        <a:pt x="12822" y="5716"/>
                      </a:lnTo>
                      <a:cubicBezTo>
                        <a:pt x="12822" y="5716"/>
                        <a:pt x="11325" y="4051"/>
                        <a:pt x="11325" y="4051"/>
                      </a:cubicBezTo>
                      <a:close/>
                      <a:moveTo>
                        <a:pt x="12296" y="6302"/>
                      </a:moveTo>
                      <a:lnTo>
                        <a:pt x="9299" y="6302"/>
                      </a:lnTo>
                      <a:lnTo>
                        <a:pt x="10797" y="4638"/>
                      </a:lnTo>
                      <a:cubicBezTo>
                        <a:pt x="10797" y="4638"/>
                        <a:pt x="12296" y="6302"/>
                        <a:pt x="12296" y="6302"/>
                      </a:cubicBezTo>
                      <a:close/>
                      <a:moveTo>
                        <a:pt x="21200" y="5102"/>
                      </a:moveTo>
                      <a:lnTo>
                        <a:pt x="17771" y="527"/>
                      </a:lnTo>
                      <a:cubicBezTo>
                        <a:pt x="17518" y="189"/>
                        <a:pt x="17176" y="0"/>
                        <a:pt x="16817" y="0"/>
                      </a:cubicBezTo>
                      <a:lnTo>
                        <a:pt x="4779" y="0"/>
                      </a:lnTo>
                      <a:cubicBezTo>
                        <a:pt x="4420" y="0"/>
                        <a:pt x="4077" y="189"/>
                        <a:pt x="3824" y="527"/>
                      </a:cubicBezTo>
                      <a:lnTo>
                        <a:pt x="395" y="5102"/>
                      </a:lnTo>
                      <a:cubicBezTo>
                        <a:pt x="131" y="5455"/>
                        <a:pt x="-1" y="5921"/>
                        <a:pt x="-1" y="6387"/>
                      </a:cubicBezTo>
                      <a:cubicBezTo>
                        <a:pt x="1" y="6810"/>
                        <a:pt x="114" y="7233"/>
                        <a:pt x="341" y="7573"/>
                      </a:cubicBezTo>
                      <a:lnTo>
                        <a:pt x="9788" y="20995"/>
                      </a:lnTo>
                      <a:cubicBezTo>
                        <a:pt x="10045" y="21379"/>
                        <a:pt x="10412" y="21599"/>
                        <a:pt x="10797" y="21599"/>
                      </a:cubicBezTo>
                      <a:cubicBezTo>
                        <a:pt x="11183" y="21599"/>
                        <a:pt x="11550" y="21379"/>
                        <a:pt x="11807" y="20995"/>
                      </a:cubicBezTo>
                      <a:lnTo>
                        <a:pt x="21255" y="7573"/>
                      </a:lnTo>
                      <a:cubicBezTo>
                        <a:pt x="21485" y="7226"/>
                        <a:pt x="21598" y="6791"/>
                        <a:pt x="21595" y="6359"/>
                      </a:cubicBezTo>
                      <a:cubicBezTo>
                        <a:pt x="21593" y="5902"/>
                        <a:pt x="21459" y="5449"/>
                        <a:pt x="21200" y="5102"/>
                      </a:cubicBezTo>
                    </a:path>
                  </a:pathLst>
                </a:custGeom>
                <a:solidFill>
                  <a:srgbClr val="7DDBD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25400" tIns="25400" rIns="25400" bIns="25400" anchor="ctr"/>
                <a:lstStyle/>
                <a:p>
                  <a:pPr algn="ctr" defTabSz="304792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000">
                    <a:solidFill>
                      <a:schemeClr val="accent2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70" name="TextBox 61">
                  <a:extLst>
                    <a:ext uri="{FF2B5EF4-FFF2-40B4-BE49-F238E27FC236}">
                      <a16:creationId xmlns:a16="http://schemas.microsoft.com/office/drawing/2014/main" id="{65A21CCE-8123-CC49-A9DD-32A8E83B70E5}"/>
                    </a:ext>
                  </a:extLst>
                </p:cNvPr>
                <p:cNvSpPr txBox="1"/>
                <p:nvPr/>
              </p:nvSpPr>
              <p:spPr>
                <a:xfrm>
                  <a:off x="540033" y="2301779"/>
                  <a:ext cx="1756784" cy="4341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1867" b="1" i="1" dirty="0">
                      <a:solidFill>
                        <a:srgbClr val="7DDBDA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调用高可用</a:t>
                  </a:r>
                  <a:endParaRPr lang="en-US" sz="1867" dirty="0">
                    <a:solidFill>
                      <a:srgbClr val="7DDBDA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grpSp>
            <p:nvGrpSpPr>
              <p:cNvPr id="56" name="Group 69">
                <a:extLst>
                  <a:ext uri="{FF2B5EF4-FFF2-40B4-BE49-F238E27FC236}">
                    <a16:creationId xmlns:a16="http://schemas.microsoft.com/office/drawing/2014/main" id="{F117A65A-4ADB-5948-B2F0-9BD81CEFBC41}"/>
                  </a:ext>
                </a:extLst>
              </p:cNvPr>
              <p:cNvGrpSpPr/>
              <p:nvPr/>
            </p:nvGrpSpPr>
            <p:grpSpPr>
              <a:xfrm>
                <a:off x="8350349" y="2899869"/>
                <a:ext cx="2526637" cy="410583"/>
                <a:chOff x="7746273" y="2763102"/>
                <a:chExt cx="2526637" cy="410583"/>
              </a:xfrm>
            </p:grpSpPr>
            <p:sp>
              <p:nvSpPr>
                <p:cNvPr id="67" name="AutoShape 31">
                  <a:extLst>
                    <a:ext uri="{FF2B5EF4-FFF2-40B4-BE49-F238E27FC236}">
                      <a16:creationId xmlns:a16="http://schemas.microsoft.com/office/drawing/2014/main" id="{17AAF675-4FE6-824A-AFE2-534C9C9C2995}"/>
                    </a:ext>
                  </a:extLst>
                </p:cNvPr>
                <p:cNvSpPr/>
                <p:nvPr/>
              </p:nvSpPr>
              <p:spPr bwMode="auto">
                <a:xfrm>
                  <a:off x="7746273" y="2827367"/>
                  <a:ext cx="164551" cy="133420"/>
                </a:xfrm>
                <a:custGeom>
                  <a:avLst/>
                  <a:gdLst>
                    <a:gd name="T0" fmla="*/ 10641 w 21282"/>
                    <a:gd name="T1" fmla="*/ 10800 h 21600"/>
                    <a:gd name="T2" fmla="*/ 10641 w 21282"/>
                    <a:gd name="T3" fmla="*/ 10800 h 21600"/>
                    <a:gd name="T4" fmla="*/ 10641 w 21282"/>
                    <a:gd name="T5" fmla="*/ 10800 h 21600"/>
                    <a:gd name="T6" fmla="*/ 10641 w 21282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82" h="21600">
                      <a:moveTo>
                        <a:pt x="20698" y="5891"/>
                      </a:moveTo>
                      <a:lnTo>
                        <a:pt x="19424" y="7749"/>
                      </a:lnTo>
                      <a:cubicBezTo>
                        <a:pt x="17846" y="10064"/>
                        <a:pt x="16352" y="12259"/>
                        <a:pt x="12365" y="14784"/>
                      </a:cubicBezTo>
                      <a:cubicBezTo>
                        <a:pt x="11794" y="12631"/>
                        <a:pt x="11275" y="10259"/>
                        <a:pt x="11275" y="6631"/>
                      </a:cubicBezTo>
                      <a:lnTo>
                        <a:pt x="11275" y="3408"/>
                      </a:lnTo>
                      <a:lnTo>
                        <a:pt x="9000" y="7893"/>
                      </a:lnTo>
                      <a:cubicBezTo>
                        <a:pt x="8233" y="9421"/>
                        <a:pt x="7598" y="10690"/>
                        <a:pt x="6649" y="12373"/>
                      </a:cubicBezTo>
                      <a:cubicBezTo>
                        <a:pt x="5211" y="8296"/>
                        <a:pt x="4195" y="5281"/>
                        <a:pt x="3422" y="2545"/>
                      </a:cubicBezTo>
                      <a:lnTo>
                        <a:pt x="2705" y="0"/>
                      </a:lnTo>
                      <a:lnTo>
                        <a:pt x="1926" y="2847"/>
                      </a:lnTo>
                      <a:cubicBezTo>
                        <a:pt x="936" y="6469"/>
                        <a:pt x="0" y="9891"/>
                        <a:pt x="0" y="18771"/>
                      </a:cubicBezTo>
                      <a:cubicBezTo>
                        <a:pt x="0" y="19292"/>
                        <a:pt x="333" y="19714"/>
                        <a:pt x="749" y="19714"/>
                      </a:cubicBezTo>
                      <a:cubicBezTo>
                        <a:pt x="1162" y="19714"/>
                        <a:pt x="1499" y="19292"/>
                        <a:pt x="1499" y="18771"/>
                      </a:cubicBezTo>
                      <a:cubicBezTo>
                        <a:pt x="1499" y="11964"/>
                        <a:pt x="2037" y="8594"/>
                        <a:pt x="2758" y="5681"/>
                      </a:cubicBezTo>
                      <a:cubicBezTo>
                        <a:pt x="3537" y="8174"/>
                        <a:pt x="4520" y="11009"/>
                        <a:pt x="5812" y="14638"/>
                      </a:cubicBezTo>
                      <a:lnTo>
                        <a:pt x="6339" y="16117"/>
                      </a:lnTo>
                      <a:lnTo>
                        <a:pt x="7100" y="14811"/>
                      </a:lnTo>
                      <a:cubicBezTo>
                        <a:pt x="8344" y="12681"/>
                        <a:pt x="9085" y="11248"/>
                        <a:pt x="9896" y="9638"/>
                      </a:cubicBezTo>
                      <a:cubicBezTo>
                        <a:pt x="10133" y="12428"/>
                        <a:pt x="10681" y="14428"/>
                        <a:pt x="11223" y="16408"/>
                      </a:cubicBezTo>
                      <a:lnTo>
                        <a:pt x="11495" y="17404"/>
                      </a:lnTo>
                      <a:lnTo>
                        <a:pt x="12253" y="16953"/>
                      </a:lnTo>
                      <a:cubicBezTo>
                        <a:pt x="16306" y="14531"/>
                        <a:pt x="18203" y="12327"/>
                        <a:pt x="19708" y="10211"/>
                      </a:cubicBezTo>
                      <a:cubicBezTo>
                        <a:pt x="19942" y="13727"/>
                        <a:pt x="19573" y="17574"/>
                        <a:pt x="18698" y="20305"/>
                      </a:cubicBezTo>
                      <a:cubicBezTo>
                        <a:pt x="18543" y="20787"/>
                        <a:pt x="18730" y="21336"/>
                        <a:pt x="19114" y="21531"/>
                      </a:cubicBezTo>
                      <a:cubicBezTo>
                        <a:pt x="19204" y="21577"/>
                        <a:pt x="19301" y="21599"/>
                        <a:pt x="19395" y="21599"/>
                      </a:cubicBezTo>
                      <a:cubicBezTo>
                        <a:pt x="19690" y="21599"/>
                        <a:pt x="19972" y="21377"/>
                        <a:pt x="20089" y="21008"/>
                      </a:cubicBezTo>
                      <a:cubicBezTo>
                        <a:pt x="21251" y="17380"/>
                        <a:pt x="21600" y="12213"/>
                        <a:pt x="20976" y="7841"/>
                      </a:cubicBezTo>
                      <a:cubicBezTo>
                        <a:pt x="20976" y="7841"/>
                        <a:pt x="20698" y="5891"/>
                        <a:pt x="20698" y="5891"/>
                      </a:cubicBezTo>
                      <a:close/>
                    </a:path>
                  </a:pathLst>
                </a:custGeom>
                <a:solidFill>
                  <a:srgbClr val="0280D5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25400" tIns="25400" rIns="25400" bIns="25400" anchor="ctr"/>
                <a:lstStyle/>
                <a:p>
                  <a:pPr algn="ctr" defTabSz="304792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000">
                    <a:solidFill>
                      <a:schemeClr val="accent5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68" name="TextBox 63">
                  <a:extLst>
                    <a:ext uri="{FF2B5EF4-FFF2-40B4-BE49-F238E27FC236}">
                      <a16:creationId xmlns:a16="http://schemas.microsoft.com/office/drawing/2014/main" id="{40F920E8-3CC6-594B-8E54-CFE4BA18DFDC}"/>
                    </a:ext>
                  </a:extLst>
                </p:cNvPr>
                <p:cNvSpPr txBox="1"/>
                <p:nvPr/>
              </p:nvSpPr>
              <p:spPr>
                <a:xfrm>
                  <a:off x="7864137" y="2763102"/>
                  <a:ext cx="2408773" cy="4105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1733" b="1" i="1" dirty="0">
                      <a:solidFill>
                        <a:srgbClr val="4BACC6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任务日志</a:t>
                  </a:r>
                  <a:r>
                    <a:rPr lang="en-US" altLang="zh-CN" sz="1733" b="1" i="1" dirty="0">
                      <a:solidFill>
                        <a:srgbClr val="4BACC6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/</a:t>
                  </a:r>
                  <a:r>
                    <a:rPr lang="zh-CN" altLang="en-US" sz="1733" b="1" i="1" dirty="0">
                      <a:solidFill>
                        <a:srgbClr val="4BACC6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告警机制</a:t>
                  </a:r>
                  <a:endParaRPr lang="en-US" sz="1733" dirty="0">
                    <a:solidFill>
                      <a:srgbClr val="4BACC6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grpSp>
            <p:nvGrpSpPr>
              <p:cNvPr id="57" name="Group 64">
                <a:extLst>
                  <a:ext uri="{FF2B5EF4-FFF2-40B4-BE49-F238E27FC236}">
                    <a16:creationId xmlns:a16="http://schemas.microsoft.com/office/drawing/2014/main" id="{7B236E60-D1B5-E74D-8143-B5FF0F424533}"/>
                  </a:ext>
                </a:extLst>
              </p:cNvPr>
              <p:cNvGrpSpPr/>
              <p:nvPr/>
            </p:nvGrpSpPr>
            <p:grpSpPr>
              <a:xfrm>
                <a:off x="2345792" y="3028666"/>
                <a:ext cx="1756784" cy="1132933"/>
                <a:chOff x="2163735" y="3475282"/>
                <a:chExt cx="1756784" cy="1132933"/>
              </a:xfrm>
            </p:grpSpPr>
            <p:grpSp>
              <p:nvGrpSpPr>
                <p:cNvPr id="63" name="Group 65">
                  <a:extLst>
                    <a:ext uri="{FF2B5EF4-FFF2-40B4-BE49-F238E27FC236}">
                      <a16:creationId xmlns:a16="http://schemas.microsoft.com/office/drawing/2014/main" id="{26E1DBB3-3C63-BC43-A807-BD15B2EB3993}"/>
                    </a:ext>
                  </a:extLst>
                </p:cNvPr>
                <p:cNvGrpSpPr/>
                <p:nvPr/>
              </p:nvGrpSpPr>
              <p:grpSpPr>
                <a:xfrm>
                  <a:off x="3560350" y="4235910"/>
                  <a:ext cx="256038" cy="372305"/>
                  <a:chOff x="10449503" y="3344597"/>
                  <a:chExt cx="319881" cy="465138"/>
                </a:xfrm>
                <a:solidFill>
                  <a:schemeClr val="accent3"/>
                </a:solidFill>
              </p:grpSpPr>
              <p:sp>
                <p:nvSpPr>
                  <p:cNvPr id="65" name="AutoShape 30">
                    <a:extLst>
                      <a:ext uri="{FF2B5EF4-FFF2-40B4-BE49-F238E27FC236}">
                        <a16:creationId xmlns:a16="http://schemas.microsoft.com/office/drawing/2014/main" id="{98B9913F-38D4-974F-87E0-0154A6D5F1F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0449503" y="3344597"/>
                    <a:ext cx="319881" cy="465138"/>
                  </a:xfrm>
                  <a:custGeom>
                    <a:avLst/>
                    <a:gdLst>
                      <a:gd name="T0" fmla="*/ 10383 w 20767"/>
                      <a:gd name="T1" fmla="*/ 10800 h 21600"/>
                      <a:gd name="T2" fmla="*/ 10383 w 20767"/>
                      <a:gd name="T3" fmla="*/ 10800 h 21600"/>
                      <a:gd name="T4" fmla="*/ 10383 w 20767"/>
                      <a:gd name="T5" fmla="*/ 10800 h 21600"/>
                      <a:gd name="T6" fmla="*/ 10383 w 20767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0767" h="21600">
                        <a:moveTo>
                          <a:pt x="18566" y="16551"/>
                        </a:moveTo>
                        <a:cubicBezTo>
                          <a:pt x="17960" y="18284"/>
                          <a:pt x="17274" y="20249"/>
                          <a:pt x="9436" y="20249"/>
                        </a:cubicBezTo>
                        <a:cubicBezTo>
                          <a:pt x="4711" y="20249"/>
                          <a:pt x="1888" y="17809"/>
                          <a:pt x="1888" y="15451"/>
                        </a:cubicBezTo>
                        <a:cubicBezTo>
                          <a:pt x="1888" y="13645"/>
                          <a:pt x="2349" y="12161"/>
                          <a:pt x="2835" y="10591"/>
                        </a:cubicBezTo>
                        <a:cubicBezTo>
                          <a:pt x="3454" y="8600"/>
                          <a:pt x="4088" y="6563"/>
                          <a:pt x="3813" y="3868"/>
                        </a:cubicBezTo>
                        <a:cubicBezTo>
                          <a:pt x="6723" y="6750"/>
                          <a:pt x="7759" y="10567"/>
                          <a:pt x="7759" y="10567"/>
                        </a:cubicBezTo>
                        <a:cubicBezTo>
                          <a:pt x="7759" y="10567"/>
                          <a:pt x="10468" y="7846"/>
                          <a:pt x="11196" y="6582"/>
                        </a:cubicBezTo>
                        <a:cubicBezTo>
                          <a:pt x="11755" y="7395"/>
                          <a:pt x="12267" y="10124"/>
                          <a:pt x="12267" y="12825"/>
                        </a:cubicBezTo>
                        <a:cubicBezTo>
                          <a:pt x="12267" y="12825"/>
                          <a:pt x="14773" y="11347"/>
                          <a:pt x="16653" y="9127"/>
                        </a:cubicBezTo>
                        <a:cubicBezTo>
                          <a:pt x="18632" y="11666"/>
                          <a:pt x="19346" y="14320"/>
                          <a:pt x="18566" y="16551"/>
                        </a:cubicBezTo>
                        <a:moveTo>
                          <a:pt x="16041" y="6075"/>
                        </a:moveTo>
                        <a:cubicBezTo>
                          <a:pt x="15982" y="7879"/>
                          <a:pt x="14088" y="9404"/>
                          <a:pt x="14088" y="9404"/>
                        </a:cubicBezTo>
                        <a:cubicBezTo>
                          <a:pt x="14088" y="6046"/>
                          <a:pt x="10380" y="3375"/>
                          <a:pt x="10380" y="3375"/>
                        </a:cubicBezTo>
                        <a:cubicBezTo>
                          <a:pt x="10380" y="3375"/>
                          <a:pt x="10330" y="5373"/>
                          <a:pt x="8452" y="7389"/>
                        </a:cubicBezTo>
                        <a:cubicBezTo>
                          <a:pt x="6574" y="2686"/>
                          <a:pt x="938" y="0"/>
                          <a:pt x="938" y="0"/>
                        </a:cubicBezTo>
                        <a:cubicBezTo>
                          <a:pt x="3756" y="7389"/>
                          <a:pt x="0" y="10076"/>
                          <a:pt x="0" y="15451"/>
                        </a:cubicBezTo>
                        <a:cubicBezTo>
                          <a:pt x="0" y="18604"/>
                          <a:pt x="3730" y="21599"/>
                          <a:pt x="9436" y="21599"/>
                        </a:cubicBezTo>
                        <a:cubicBezTo>
                          <a:pt x="17888" y="21599"/>
                          <a:pt x="19523" y="19379"/>
                          <a:pt x="20396" y="16878"/>
                        </a:cubicBezTo>
                        <a:cubicBezTo>
                          <a:pt x="21599" y="13436"/>
                          <a:pt x="19797" y="9432"/>
                          <a:pt x="16041" y="6075"/>
                        </a:cubicBezTo>
                      </a:path>
                    </a:pathLst>
                  </a:custGeom>
                  <a:solidFill>
                    <a:srgbClr val="FF9A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lIns="25400" tIns="25400" rIns="25400" bIns="25400" anchor="ctr"/>
                  <a:lstStyle/>
                  <a:p>
                    <a:pPr algn="ctr" defTabSz="304792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000">
                      <a:solidFill>
                        <a:schemeClr val="accent1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Gill Sans" charset="0"/>
                      <a:sym typeface="Gill Sans" charset="0"/>
                    </a:endParaRPr>
                  </a:p>
                </p:txBody>
              </p:sp>
              <p:sp>
                <p:nvSpPr>
                  <p:cNvPr id="66" name="AutoShape 31">
                    <a:extLst>
                      <a:ext uri="{FF2B5EF4-FFF2-40B4-BE49-F238E27FC236}">
                        <a16:creationId xmlns:a16="http://schemas.microsoft.com/office/drawing/2014/main" id="{DED019CB-9B29-C645-B8FF-8317ED16A26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0509991" y="3559022"/>
                    <a:ext cx="205582" cy="166687"/>
                  </a:xfrm>
                  <a:custGeom>
                    <a:avLst/>
                    <a:gdLst>
                      <a:gd name="T0" fmla="*/ 10641 w 21282"/>
                      <a:gd name="T1" fmla="*/ 10800 h 21600"/>
                      <a:gd name="T2" fmla="*/ 10641 w 21282"/>
                      <a:gd name="T3" fmla="*/ 10800 h 21600"/>
                      <a:gd name="T4" fmla="*/ 10641 w 21282"/>
                      <a:gd name="T5" fmla="*/ 10800 h 21600"/>
                      <a:gd name="T6" fmla="*/ 10641 w 21282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282" h="21600">
                        <a:moveTo>
                          <a:pt x="20698" y="5891"/>
                        </a:moveTo>
                        <a:lnTo>
                          <a:pt x="19424" y="7749"/>
                        </a:lnTo>
                        <a:cubicBezTo>
                          <a:pt x="17846" y="10064"/>
                          <a:pt x="16352" y="12259"/>
                          <a:pt x="12365" y="14784"/>
                        </a:cubicBezTo>
                        <a:cubicBezTo>
                          <a:pt x="11794" y="12631"/>
                          <a:pt x="11275" y="10259"/>
                          <a:pt x="11275" y="6631"/>
                        </a:cubicBezTo>
                        <a:lnTo>
                          <a:pt x="11275" y="3408"/>
                        </a:lnTo>
                        <a:lnTo>
                          <a:pt x="9000" y="7893"/>
                        </a:lnTo>
                        <a:cubicBezTo>
                          <a:pt x="8233" y="9421"/>
                          <a:pt x="7598" y="10690"/>
                          <a:pt x="6649" y="12373"/>
                        </a:cubicBezTo>
                        <a:cubicBezTo>
                          <a:pt x="5211" y="8296"/>
                          <a:pt x="4195" y="5281"/>
                          <a:pt x="3422" y="2545"/>
                        </a:cubicBezTo>
                        <a:lnTo>
                          <a:pt x="2705" y="0"/>
                        </a:lnTo>
                        <a:lnTo>
                          <a:pt x="1926" y="2847"/>
                        </a:lnTo>
                        <a:cubicBezTo>
                          <a:pt x="936" y="6469"/>
                          <a:pt x="0" y="9891"/>
                          <a:pt x="0" y="18771"/>
                        </a:cubicBezTo>
                        <a:cubicBezTo>
                          <a:pt x="0" y="19292"/>
                          <a:pt x="333" y="19714"/>
                          <a:pt x="749" y="19714"/>
                        </a:cubicBezTo>
                        <a:cubicBezTo>
                          <a:pt x="1162" y="19714"/>
                          <a:pt x="1499" y="19292"/>
                          <a:pt x="1499" y="18771"/>
                        </a:cubicBezTo>
                        <a:cubicBezTo>
                          <a:pt x="1499" y="11964"/>
                          <a:pt x="2037" y="8594"/>
                          <a:pt x="2758" y="5681"/>
                        </a:cubicBezTo>
                        <a:cubicBezTo>
                          <a:pt x="3537" y="8174"/>
                          <a:pt x="4520" y="11009"/>
                          <a:pt x="5812" y="14638"/>
                        </a:cubicBezTo>
                        <a:lnTo>
                          <a:pt x="6339" y="16117"/>
                        </a:lnTo>
                        <a:lnTo>
                          <a:pt x="7100" y="14811"/>
                        </a:lnTo>
                        <a:cubicBezTo>
                          <a:pt x="8344" y="12681"/>
                          <a:pt x="9085" y="11248"/>
                          <a:pt x="9896" y="9638"/>
                        </a:cubicBezTo>
                        <a:cubicBezTo>
                          <a:pt x="10133" y="12428"/>
                          <a:pt x="10681" y="14428"/>
                          <a:pt x="11223" y="16408"/>
                        </a:cubicBezTo>
                        <a:lnTo>
                          <a:pt x="11495" y="17404"/>
                        </a:lnTo>
                        <a:lnTo>
                          <a:pt x="12253" y="16953"/>
                        </a:lnTo>
                        <a:cubicBezTo>
                          <a:pt x="16306" y="14531"/>
                          <a:pt x="18203" y="12327"/>
                          <a:pt x="19708" y="10211"/>
                        </a:cubicBezTo>
                        <a:cubicBezTo>
                          <a:pt x="19942" y="13727"/>
                          <a:pt x="19573" y="17574"/>
                          <a:pt x="18698" y="20305"/>
                        </a:cubicBezTo>
                        <a:cubicBezTo>
                          <a:pt x="18543" y="20787"/>
                          <a:pt x="18730" y="21336"/>
                          <a:pt x="19114" y="21531"/>
                        </a:cubicBezTo>
                        <a:cubicBezTo>
                          <a:pt x="19204" y="21577"/>
                          <a:pt x="19301" y="21599"/>
                          <a:pt x="19395" y="21599"/>
                        </a:cubicBezTo>
                        <a:cubicBezTo>
                          <a:pt x="19690" y="21599"/>
                          <a:pt x="19972" y="21377"/>
                          <a:pt x="20089" y="21008"/>
                        </a:cubicBezTo>
                        <a:cubicBezTo>
                          <a:pt x="21251" y="17380"/>
                          <a:pt x="21600" y="12213"/>
                          <a:pt x="20976" y="7841"/>
                        </a:cubicBezTo>
                        <a:cubicBezTo>
                          <a:pt x="20976" y="7841"/>
                          <a:pt x="20698" y="5891"/>
                          <a:pt x="20698" y="5891"/>
                        </a:cubicBezTo>
                        <a:close/>
                      </a:path>
                    </a:pathLst>
                  </a:custGeom>
                  <a:solidFill>
                    <a:srgbClr val="FF9A00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lIns="25400" tIns="25400" rIns="25400" bIns="25400" anchor="ctr"/>
                  <a:lstStyle/>
                  <a:p>
                    <a:pPr algn="ctr" defTabSz="304792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000">
                      <a:solidFill>
                        <a:schemeClr val="accent1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Gill Sans" charset="0"/>
                      <a:sym typeface="Gill Sans" charset="0"/>
                    </a:endParaRPr>
                  </a:p>
                </p:txBody>
              </p:sp>
            </p:grpSp>
            <p:sp>
              <p:nvSpPr>
                <p:cNvPr id="64" name="TextBox 66">
                  <a:extLst>
                    <a:ext uri="{FF2B5EF4-FFF2-40B4-BE49-F238E27FC236}">
                      <a16:creationId xmlns:a16="http://schemas.microsoft.com/office/drawing/2014/main" id="{7E46E78A-3B12-E541-8D92-E4A4DEBF295D}"/>
                    </a:ext>
                  </a:extLst>
                </p:cNvPr>
                <p:cNvSpPr txBox="1"/>
                <p:nvPr/>
              </p:nvSpPr>
              <p:spPr>
                <a:xfrm>
                  <a:off x="2163735" y="3475282"/>
                  <a:ext cx="1756784" cy="3637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1467" i="1" dirty="0">
                      <a:solidFill>
                        <a:srgbClr val="7DDBDA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流程可容错能力</a:t>
                  </a:r>
                  <a:endParaRPr lang="en-US" altLang="zh-CN" sz="1467" i="1" dirty="0">
                    <a:solidFill>
                      <a:srgbClr val="7DDBDA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sp>
            <p:nvSpPr>
              <p:cNvPr id="58" name="TextBox 70">
                <a:extLst>
                  <a:ext uri="{FF2B5EF4-FFF2-40B4-BE49-F238E27FC236}">
                    <a16:creationId xmlns:a16="http://schemas.microsoft.com/office/drawing/2014/main" id="{543056FC-B056-ED44-823C-1A42AAED67C4}"/>
                  </a:ext>
                </a:extLst>
              </p:cNvPr>
              <p:cNvSpPr txBox="1"/>
              <p:nvPr/>
            </p:nvSpPr>
            <p:spPr>
              <a:xfrm>
                <a:off x="4201577" y="708885"/>
                <a:ext cx="495804" cy="45758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>
                    <a:solidFill>
                      <a:srgbClr val="95BFFF"/>
                    </a:solidFill>
                  </a:rPr>
                  <a:t>01</a:t>
                </a:r>
              </a:p>
            </p:txBody>
          </p:sp>
          <p:sp>
            <p:nvSpPr>
              <p:cNvPr id="59" name="TextBox 71">
                <a:extLst>
                  <a:ext uri="{FF2B5EF4-FFF2-40B4-BE49-F238E27FC236}">
                    <a16:creationId xmlns:a16="http://schemas.microsoft.com/office/drawing/2014/main" id="{E27B06D8-4C57-1E47-8F26-CF301267C53E}"/>
                  </a:ext>
                </a:extLst>
              </p:cNvPr>
              <p:cNvSpPr txBox="1"/>
              <p:nvPr/>
            </p:nvSpPr>
            <p:spPr>
              <a:xfrm>
                <a:off x="4201577" y="2277251"/>
                <a:ext cx="669205" cy="4575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rgbClr val="7DDBDA"/>
                    </a:solidFill>
                  </a:rPr>
                  <a:t>02</a:t>
                </a:r>
              </a:p>
            </p:txBody>
          </p:sp>
          <p:sp>
            <p:nvSpPr>
              <p:cNvPr id="60" name="TextBox 72">
                <a:extLst>
                  <a:ext uri="{FF2B5EF4-FFF2-40B4-BE49-F238E27FC236}">
                    <a16:creationId xmlns:a16="http://schemas.microsoft.com/office/drawing/2014/main" id="{F63D5DCF-177D-9742-B0A1-8E21FDFF147C}"/>
                  </a:ext>
                </a:extLst>
              </p:cNvPr>
              <p:cNvSpPr txBox="1"/>
              <p:nvPr/>
            </p:nvSpPr>
            <p:spPr>
              <a:xfrm>
                <a:off x="4213907" y="3819696"/>
                <a:ext cx="495804" cy="45758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>
                    <a:solidFill>
                      <a:srgbClr val="FF9A00"/>
                    </a:solidFill>
                  </a:rPr>
                  <a:t>03</a:t>
                </a:r>
              </a:p>
            </p:txBody>
          </p:sp>
          <p:sp>
            <p:nvSpPr>
              <p:cNvPr id="61" name="TextBox 73">
                <a:extLst>
                  <a:ext uri="{FF2B5EF4-FFF2-40B4-BE49-F238E27FC236}">
                    <a16:creationId xmlns:a16="http://schemas.microsoft.com/office/drawing/2014/main" id="{FEBA2364-C2DB-5F4D-9FAE-A6B7D4D1A724}"/>
                  </a:ext>
                </a:extLst>
              </p:cNvPr>
              <p:cNvSpPr txBox="1"/>
              <p:nvPr/>
            </p:nvSpPr>
            <p:spPr>
              <a:xfrm>
                <a:off x="7580373" y="1140022"/>
                <a:ext cx="883010" cy="4575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rgbClr val="0280D5"/>
                    </a:solidFill>
                  </a:rPr>
                  <a:t>04</a:t>
                </a:r>
              </a:p>
            </p:txBody>
          </p:sp>
          <p:sp>
            <p:nvSpPr>
              <p:cNvPr id="62" name="TextBox 74">
                <a:extLst>
                  <a:ext uri="{FF2B5EF4-FFF2-40B4-BE49-F238E27FC236}">
                    <a16:creationId xmlns:a16="http://schemas.microsoft.com/office/drawing/2014/main" id="{70E22C9F-1729-CC45-B3E3-3CAE15EC98C6}"/>
                  </a:ext>
                </a:extLst>
              </p:cNvPr>
              <p:cNvSpPr txBox="1"/>
              <p:nvPr/>
            </p:nvSpPr>
            <p:spPr>
              <a:xfrm>
                <a:off x="7619624" y="2842489"/>
                <a:ext cx="597266" cy="4575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rgbClr val="00B0F0"/>
                    </a:solidFill>
                  </a:rPr>
                  <a:t>05</a:t>
                </a:r>
              </a:p>
            </p:txBody>
          </p:sp>
        </p:grpSp>
        <p:sp>
          <p:nvSpPr>
            <p:cNvPr id="25" name="文本框 254">
              <a:extLst>
                <a:ext uri="{FF2B5EF4-FFF2-40B4-BE49-F238E27FC236}">
                  <a16:creationId xmlns:a16="http://schemas.microsoft.com/office/drawing/2014/main" id="{E91A9CE4-E5DD-7D48-ADF3-4732471D6240}"/>
                </a:ext>
              </a:extLst>
            </p:cNvPr>
            <p:cNvSpPr txBox="1"/>
            <p:nvPr/>
          </p:nvSpPr>
          <p:spPr>
            <a:xfrm>
              <a:off x="2448898" y="1930205"/>
              <a:ext cx="1685077" cy="7696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67" i="1" dirty="0">
                  <a:solidFill>
                    <a:srgbClr val="95B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简单易操作</a:t>
              </a:r>
              <a:endParaRPr kumimoji="1" lang="en-US" altLang="zh-CN" sz="1467" i="1" dirty="0">
                <a:solidFill>
                  <a:srgbClr val="95B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kumimoji="1" lang="zh-CN" altLang="en-US" sz="1467" i="1" dirty="0">
                  <a:solidFill>
                    <a:srgbClr val="95B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实时查看运行状态</a:t>
              </a:r>
              <a:endParaRPr kumimoji="1" lang="en-US" altLang="zh-CN" sz="1467" i="1" dirty="0">
                <a:solidFill>
                  <a:srgbClr val="95B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kumimoji="1" lang="zh-CN" altLang="en-US" sz="1467" i="1" dirty="0">
                  <a:solidFill>
                    <a:srgbClr val="95B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每天数万任务运行</a:t>
              </a:r>
            </a:p>
          </p:txBody>
        </p:sp>
        <p:sp>
          <p:nvSpPr>
            <p:cNvPr id="26" name="文本框 256">
              <a:extLst>
                <a:ext uri="{FF2B5EF4-FFF2-40B4-BE49-F238E27FC236}">
                  <a16:creationId xmlns:a16="http://schemas.microsoft.com/office/drawing/2014/main" id="{667C05C4-032D-224E-AF21-28BD69EE9F0E}"/>
                </a:ext>
              </a:extLst>
            </p:cNvPr>
            <p:cNvSpPr txBox="1"/>
            <p:nvPr/>
          </p:nvSpPr>
          <p:spPr>
            <a:xfrm>
              <a:off x="2198883" y="3530431"/>
              <a:ext cx="2060179" cy="5438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67" i="1" dirty="0">
                  <a:solidFill>
                    <a:srgbClr val="7DDBDA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失败重试、回滚、转移</a:t>
              </a:r>
              <a:endParaRPr kumimoji="1" lang="en-US" altLang="zh-CN" sz="1467" i="1" dirty="0">
                <a:solidFill>
                  <a:srgbClr val="7DDBD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kumimoji="1" lang="zh-CN" altLang="en-US" sz="1467" i="1" dirty="0">
                  <a:solidFill>
                    <a:srgbClr val="7DDBDA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简单可维护</a:t>
              </a:r>
            </a:p>
          </p:txBody>
        </p:sp>
        <p:sp>
          <p:nvSpPr>
            <p:cNvPr id="27" name="文本框 258">
              <a:extLst>
                <a:ext uri="{FF2B5EF4-FFF2-40B4-BE49-F238E27FC236}">
                  <a16:creationId xmlns:a16="http://schemas.microsoft.com/office/drawing/2014/main" id="{8EB8DC86-F2E5-6547-957C-E3E62D478CE3}"/>
                </a:ext>
              </a:extLst>
            </p:cNvPr>
            <p:cNvSpPr txBox="1"/>
            <p:nvPr/>
          </p:nvSpPr>
          <p:spPr>
            <a:xfrm>
              <a:off x="8189836" y="2151644"/>
              <a:ext cx="121058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i="1" dirty="0">
                  <a:solidFill>
                    <a:srgbClr val="0280D5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任务自依赖</a:t>
              </a:r>
              <a:endParaRPr kumimoji="1" lang="en-US" altLang="zh-CN" sz="1600" i="1" dirty="0">
                <a:solidFill>
                  <a:srgbClr val="0280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kumimoji="1" lang="zh-CN" altLang="en-US" sz="1600" i="1" dirty="0">
                  <a:solidFill>
                    <a:srgbClr val="0280D5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流程依赖等</a:t>
              </a:r>
            </a:p>
          </p:txBody>
        </p:sp>
        <p:sp>
          <p:nvSpPr>
            <p:cNvPr id="28" name="文本框 259">
              <a:extLst>
                <a:ext uri="{FF2B5EF4-FFF2-40B4-BE49-F238E27FC236}">
                  <a16:creationId xmlns:a16="http://schemas.microsoft.com/office/drawing/2014/main" id="{2C4989E9-E6F2-1B47-8623-2657C9F24ED3}"/>
                </a:ext>
              </a:extLst>
            </p:cNvPr>
            <p:cNvSpPr txBox="1"/>
            <p:nvPr/>
          </p:nvSpPr>
          <p:spPr>
            <a:xfrm>
              <a:off x="8248380" y="3517925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i="1" dirty="0">
                  <a:solidFill>
                    <a:srgbClr val="0280D5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便于排错、提醒</a:t>
              </a:r>
            </a:p>
          </p:txBody>
        </p:sp>
        <p:sp>
          <p:nvSpPr>
            <p:cNvPr id="29" name="TextBox 61">
              <a:extLst>
                <a:ext uri="{FF2B5EF4-FFF2-40B4-BE49-F238E27FC236}">
                  <a16:creationId xmlns:a16="http://schemas.microsoft.com/office/drawing/2014/main" id="{3308A179-E848-1D49-8DD2-414492F01DB2}"/>
                </a:ext>
              </a:extLst>
            </p:cNvPr>
            <p:cNvSpPr txBox="1"/>
            <p:nvPr/>
          </p:nvSpPr>
          <p:spPr>
            <a:xfrm>
              <a:off x="1871531" y="4373123"/>
              <a:ext cx="2025816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67" b="1" i="1" dirty="0">
                  <a:solidFill>
                    <a:srgbClr val="FF9A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丰富的任务类型</a:t>
              </a:r>
              <a:endParaRPr lang="en-US" sz="1867" dirty="0">
                <a:solidFill>
                  <a:srgbClr val="FF9A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0" name="文本框 262">
              <a:extLst>
                <a:ext uri="{FF2B5EF4-FFF2-40B4-BE49-F238E27FC236}">
                  <a16:creationId xmlns:a16="http://schemas.microsoft.com/office/drawing/2014/main" id="{CCA078C1-380C-1843-B574-A0DC0F958024}"/>
                </a:ext>
              </a:extLst>
            </p:cNvPr>
            <p:cNvSpPr txBox="1"/>
            <p:nvPr/>
          </p:nvSpPr>
          <p:spPr>
            <a:xfrm>
              <a:off x="2210661" y="4639232"/>
              <a:ext cx="162095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i="1" dirty="0">
                  <a:solidFill>
                    <a:srgbClr val="FF9A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跨语言</a:t>
              </a:r>
              <a:endParaRPr kumimoji="1" lang="en-US" altLang="zh-CN" sz="1600" i="1" dirty="0">
                <a:solidFill>
                  <a:srgbClr val="FF9A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kumimoji="1" lang="zh-CN" altLang="en-US" sz="1600" i="1" dirty="0">
                  <a:solidFill>
                    <a:srgbClr val="FF9A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自定义插件机制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74C49EC9-EACB-DB4C-BF53-8D6AF5CB1197}"/>
                </a:ext>
              </a:extLst>
            </p:cNvPr>
            <p:cNvSpPr txBox="1"/>
            <p:nvPr/>
          </p:nvSpPr>
          <p:spPr>
            <a:xfrm>
              <a:off x="8190404" y="4171282"/>
              <a:ext cx="643333" cy="3590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733" b="1" i="1" dirty="0">
                  <a:solidFill>
                    <a:srgbClr val="5B1B8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补数</a:t>
              </a:r>
              <a:endParaRPr lang="en-US" altLang="zh-CN" sz="1733" b="1" i="1" dirty="0">
                <a:solidFill>
                  <a:srgbClr val="5B1B8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5BF0E7D6-3F59-3647-98D6-B5AE84909E2E}"/>
                </a:ext>
              </a:extLst>
            </p:cNvPr>
            <p:cNvSpPr/>
            <p:nvPr/>
          </p:nvSpPr>
          <p:spPr bwMode="auto">
            <a:xfrm rot="10800000" flipV="1">
              <a:off x="6187245" y="5374962"/>
              <a:ext cx="3220697" cy="559750"/>
            </a:xfrm>
            <a:custGeom>
              <a:avLst/>
              <a:gdLst>
                <a:gd name="T0" fmla="*/ 1087 w 1142"/>
                <a:gd name="T1" fmla="*/ 0 h 287"/>
                <a:gd name="T2" fmla="*/ 0 w 1142"/>
                <a:gd name="T3" fmla="*/ 287 h 287"/>
                <a:gd name="T4" fmla="*/ 335 w 1142"/>
                <a:gd name="T5" fmla="*/ 287 h 287"/>
                <a:gd name="T6" fmla="*/ 1142 w 1142"/>
                <a:gd name="T7" fmla="*/ 0 h 287"/>
                <a:gd name="T8" fmla="*/ 1087 w 1142"/>
                <a:gd name="T9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2" h="287">
                  <a:moveTo>
                    <a:pt x="1087" y="0"/>
                  </a:moveTo>
                  <a:lnTo>
                    <a:pt x="0" y="287"/>
                  </a:lnTo>
                  <a:lnTo>
                    <a:pt x="335" y="287"/>
                  </a:lnTo>
                  <a:lnTo>
                    <a:pt x="1142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/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E782DAD6-3E79-6F4F-AAA6-B0E6D738A1C0}"/>
                </a:ext>
              </a:extLst>
            </p:cNvPr>
            <p:cNvSpPr>
              <a:spLocks noEditPoints="1"/>
            </p:cNvSpPr>
            <p:nvPr/>
          </p:nvSpPr>
          <p:spPr bwMode="auto">
            <a:xfrm rot="10800000" flipV="1">
              <a:off x="6199118" y="3992148"/>
              <a:ext cx="1450389" cy="1386697"/>
            </a:xfrm>
            <a:custGeom>
              <a:avLst/>
              <a:gdLst>
                <a:gd name="T0" fmla="*/ 61 w 823"/>
                <a:gd name="T1" fmla="*/ 147 h 774"/>
                <a:gd name="T2" fmla="*/ 147 w 823"/>
                <a:gd name="T3" fmla="*/ 60 h 774"/>
                <a:gd name="T4" fmla="*/ 233 w 823"/>
                <a:gd name="T5" fmla="*/ 147 h 774"/>
                <a:gd name="T6" fmla="*/ 147 w 823"/>
                <a:gd name="T7" fmla="*/ 233 h 774"/>
                <a:gd name="T8" fmla="*/ 61 w 823"/>
                <a:gd name="T9" fmla="*/ 147 h 774"/>
                <a:gd name="T10" fmla="*/ 0 w 823"/>
                <a:gd name="T11" fmla="*/ 147 h 774"/>
                <a:gd name="T12" fmla="*/ 147 w 823"/>
                <a:gd name="T13" fmla="*/ 293 h 774"/>
                <a:gd name="T14" fmla="*/ 289 w 823"/>
                <a:gd name="T15" fmla="*/ 180 h 774"/>
                <a:gd name="T16" fmla="*/ 581 w 823"/>
                <a:gd name="T17" fmla="*/ 180 h 774"/>
                <a:gd name="T18" fmla="*/ 774 w 823"/>
                <a:gd name="T19" fmla="*/ 330 h 774"/>
                <a:gd name="T20" fmla="*/ 774 w 823"/>
                <a:gd name="T21" fmla="*/ 774 h 774"/>
                <a:gd name="T22" fmla="*/ 823 w 823"/>
                <a:gd name="T23" fmla="*/ 774 h 774"/>
                <a:gd name="T24" fmla="*/ 823 w 823"/>
                <a:gd name="T25" fmla="*/ 330 h 774"/>
                <a:gd name="T26" fmla="*/ 778 w 823"/>
                <a:gd name="T27" fmla="*/ 203 h 774"/>
                <a:gd name="T28" fmla="*/ 581 w 823"/>
                <a:gd name="T29" fmla="*/ 131 h 774"/>
                <a:gd name="T30" fmla="*/ 292 w 823"/>
                <a:gd name="T31" fmla="*/ 131 h 774"/>
                <a:gd name="T32" fmla="*/ 147 w 823"/>
                <a:gd name="T33" fmla="*/ 0 h 774"/>
                <a:gd name="T34" fmla="*/ 0 w 823"/>
                <a:gd name="T35" fmla="*/ 147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3" h="774">
                  <a:moveTo>
                    <a:pt x="61" y="147"/>
                  </a:moveTo>
                  <a:cubicBezTo>
                    <a:pt x="61" y="99"/>
                    <a:pt x="99" y="60"/>
                    <a:pt x="147" y="60"/>
                  </a:cubicBezTo>
                  <a:cubicBezTo>
                    <a:pt x="194" y="60"/>
                    <a:pt x="233" y="99"/>
                    <a:pt x="233" y="147"/>
                  </a:cubicBezTo>
                  <a:cubicBezTo>
                    <a:pt x="233" y="194"/>
                    <a:pt x="194" y="233"/>
                    <a:pt x="147" y="233"/>
                  </a:cubicBezTo>
                  <a:cubicBezTo>
                    <a:pt x="99" y="233"/>
                    <a:pt x="61" y="194"/>
                    <a:pt x="61" y="147"/>
                  </a:cubicBezTo>
                  <a:moveTo>
                    <a:pt x="0" y="147"/>
                  </a:moveTo>
                  <a:cubicBezTo>
                    <a:pt x="0" y="227"/>
                    <a:pt x="66" y="293"/>
                    <a:pt x="147" y="293"/>
                  </a:cubicBezTo>
                  <a:cubicBezTo>
                    <a:pt x="216" y="293"/>
                    <a:pt x="274" y="245"/>
                    <a:pt x="289" y="180"/>
                  </a:cubicBezTo>
                  <a:cubicBezTo>
                    <a:pt x="581" y="180"/>
                    <a:pt x="581" y="180"/>
                    <a:pt x="581" y="180"/>
                  </a:cubicBezTo>
                  <a:cubicBezTo>
                    <a:pt x="653" y="180"/>
                    <a:pt x="774" y="200"/>
                    <a:pt x="774" y="330"/>
                  </a:cubicBezTo>
                  <a:cubicBezTo>
                    <a:pt x="774" y="774"/>
                    <a:pt x="774" y="774"/>
                    <a:pt x="774" y="774"/>
                  </a:cubicBezTo>
                  <a:cubicBezTo>
                    <a:pt x="823" y="774"/>
                    <a:pt x="823" y="774"/>
                    <a:pt x="823" y="774"/>
                  </a:cubicBezTo>
                  <a:cubicBezTo>
                    <a:pt x="823" y="330"/>
                    <a:pt x="823" y="330"/>
                    <a:pt x="823" y="330"/>
                  </a:cubicBezTo>
                  <a:cubicBezTo>
                    <a:pt x="823" y="295"/>
                    <a:pt x="815" y="245"/>
                    <a:pt x="778" y="203"/>
                  </a:cubicBezTo>
                  <a:cubicBezTo>
                    <a:pt x="737" y="155"/>
                    <a:pt x="671" y="131"/>
                    <a:pt x="581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85" y="58"/>
                    <a:pt x="222" y="0"/>
                    <a:pt x="147" y="0"/>
                  </a:cubicBezTo>
                  <a:cubicBezTo>
                    <a:pt x="66" y="0"/>
                    <a:pt x="0" y="66"/>
                    <a:pt x="0" y="147"/>
                  </a:cubicBezTo>
                </a:path>
              </a:pathLst>
            </a:custGeom>
            <a:solidFill>
              <a:srgbClr val="7030A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4" name="Rectangle 37">
              <a:extLst>
                <a:ext uri="{FF2B5EF4-FFF2-40B4-BE49-F238E27FC236}">
                  <a16:creationId xmlns:a16="http://schemas.microsoft.com/office/drawing/2014/main" id="{880E8BE1-669A-F841-9B38-AF7D88B684A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 flipH="1">
              <a:off x="8303441" y="5979862"/>
              <a:ext cx="749857" cy="61249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id-ID" sz="2400" dirty="0"/>
            </a:p>
          </p:txBody>
        </p:sp>
        <p:sp>
          <p:nvSpPr>
            <p:cNvPr id="35" name="Freeform 205">
              <a:extLst>
                <a:ext uri="{FF2B5EF4-FFF2-40B4-BE49-F238E27FC236}">
                  <a16:creationId xmlns:a16="http://schemas.microsoft.com/office/drawing/2014/main" id="{B4129689-82AB-9A41-9DBB-A201F057C307}"/>
                </a:ext>
              </a:extLst>
            </p:cNvPr>
            <p:cNvSpPr/>
            <p:nvPr/>
          </p:nvSpPr>
          <p:spPr bwMode="auto">
            <a:xfrm>
              <a:off x="8398521" y="6216817"/>
              <a:ext cx="398734" cy="259292"/>
            </a:xfrm>
            <a:custGeom>
              <a:avLst/>
              <a:gdLst>
                <a:gd name="T0" fmla="*/ 383 w 478"/>
                <a:gd name="T1" fmla="*/ 76 h 371"/>
                <a:gd name="T2" fmla="*/ 331 w 478"/>
                <a:gd name="T3" fmla="*/ 35 h 371"/>
                <a:gd name="T4" fmla="*/ 242 w 478"/>
                <a:gd name="T5" fmla="*/ 0 h 371"/>
                <a:gd name="T6" fmla="*/ 133 w 478"/>
                <a:gd name="T7" fmla="*/ 0 h 371"/>
                <a:gd name="T8" fmla="*/ 78 w 478"/>
                <a:gd name="T9" fmla="*/ 118 h 371"/>
                <a:gd name="T10" fmla="*/ 64 w 478"/>
                <a:gd name="T11" fmla="*/ 114 h 371"/>
                <a:gd name="T12" fmla="*/ 59 w 478"/>
                <a:gd name="T13" fmla="*/ 128 h 371"/>
                <a:gd name="T14" fmla="*/ 57 w 478"/>
                <a:gd name="T15" fmla="*/ 132 h 371"/>
                <a:gd name="T16" fmla="*/ 55 w 478"/>
                <a:gd name="T17" fmla="*/ 137 h 371"/>
                <a:gd name="T18" fmla="*/ 38 w 478"/>
                <a:gd name="T19" fmla="*/ 130 h 371"/>
                <a:gd name="T20" fmla="*/ 0 w 478"/>
                <a:gd name="T21" fmla="*/ 220 h 371"/>
                <a:gd name="T22" fmla="*/ 90 w 478"/>
                <a:gd name="T23" fmla="*/ 258 h 371"/>
                <a:gd name="T24" fmla="*/ 97 w 478"/>
                <a:gd name="T25" fmla="*/ 260 h 371"/>
                <a:gd name="T26" fmla="*/ 97 w 478"/>
                <a:gd name="T27" fmla="*/ 258 h 371"/>
                <a:gd name="T28" fmla="*/ 135 w 478"/>
                <a:gd name="T29" fmla="*/ 170 h 371"/>
                <a:gd name="T30" fmla="*/ 119 w 478"/>
                <a:gd name="T31" fmla="*/ 163 h 371"/>
                <a:gd name="T32" fmla="*/ 121 w 478"/>
                <a:gd name="T33" fmla="*/ 159 h 371"/>
                <a:gd name="T34" fmla="*/ 123 w 478"/>
                <a:gd name="T35" fmla="*/ 154 h 371"/>
                <a:gd name="T36" fmla="*/ 128 w 478"/>
                <a:gd name="T37" fmla="*/ 140 h 371"/>
                <a:gd name="T38" fmla="*/ 114 w 478"/>
                <a:gd name="T39" fmla="*/ 135 h 371"/>
                <a:gd name="T40" fmla="*/ 156 w 478"/>
                <a:gd name="T41" fmla="*/ 38 h 371"/>
                <a:gd name="T42" fmla="*/ 227 w 478"/>
                <a:gd name="T43" fmla="*/ 38 h 371"/>
                <a:gd name="T44" fmla="*/ 178 w 478"/>
                <a:gd name="T45" fmla="*/ 175 h 371"/>
                <a:gd name="T46" fmla="*/ 166 w 478"/>
                <a:gd name="T47" fmla="*/ 251 h 371"/>
                <a:gd name="T48" fmla="*/ 145 w 478"/>
                <a:gd name="T49" fmla="*/ 253 h 371"/>
                <a:gd name="T50" fmla="*/ 135 w 478"/>
                <a:gd name="T51" fmla="*/ 277 h 371"/>
                <a:gd name="T52" fmla="*/ 130 w 478"/>
                <a:gd name="T53" fmla="*/ 286 h 371"/>
                <a:gd name="T54" fmla="*/ 121 w 478"/>
                <a:gd name="T55" fmla="*/ 282 h 371"/>
                <a:gd name="T56" fmla="*/ 64 w 478"/>
                <a:gd name="T57" fmla="*/ 260 h 371"/>
                <a:gd name="T58" fmla="*/ 57 w 478"/>
                <a:gd name="T59" fmla="*/ 260 h 371"/>
                <a:gd name="T60" fmla="*/ 59 w 478"/>
                <a:gd name="T61" fmla="*/ 310 h 371"/>
                <a:gd name="T62" fmla="*/ 208 w 478"/>
                <a:gd name="T63" fmla="*/ 298 h 371"/>
                <a:gd name="T64" fmla="*/ 225 w 478"/>
                <a:gd name="T65" fmla="*/ 208 h 371"/>
                <a:gd name="T66" fmla="*/ 227 w 478"/>
                <a:gd name="T67" fmla="*/ 211 h 371"/>
                <a:gd name="T68" fmla="*/ 286 w 478"/>
                <a:gd name="T69" fmla="*/ 253 h 371"/>
                <a:gd name="T70" fmla="*/ 291 w 478"/>
                <a:gd name="T71" fmla="*/ 371 h 371"/>
                <a:gd name="T72" fmla="*/ 341 w 478"/>
                <a:gd name="T73" fmla="*/ 369 h 371"/>
                <a:gd name="T74" fmla="*/ 334 w 478"/>
                <a:gd name="T75" fmla="*/ 227 h 371"/>
                <a:gd name="T76" fmla="*/ 263 w 478"/>
                <a:gd name="T77" fmla="*/ 175 h 371"/>
                <a:gd name="T78" fmla="*/ 315 w 478"/>
                <a:gd name="T79" fmla="*/ 69 h 371"/>
                <a:gd name="T80" fmla="*/ 383 w 478"/>
                <a:gd name="T81" fmla="*/ 123 h 371"/>
                <a:gd name="T82" fmla="*/ 478 w 478"/>
                <a:gd name="T83" fmla="*/ 43 h 371"/>
                <a:gd name="T84" fmla="*/ 454 w 478"/>
                <a:gd name="T85" fmla="*/ 14 h 371"/>
                <a:gd name="T86" fmla="*/ 383 w 478"/>
                <a:gd name="T87" fmla="*/ 76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8" h="371">
                  <a:moveTo>
                    <a:pt x="383" y="76"/>
                  </a:moveTo>
                  <a:lnTo>
                    <a:pt x="331" y="35"/>
                  </a:lnTo>
                  <a:lnTo>
                    <a:pt x="242" y="0"/>
                  </a:lnTo>
                  <a:lnTo>
                    <a:pt x="133" y="0"/>
                  </a:lnTo>
                  <a:lnTo>
                    <a:pt x="78" y="118"/>
                  </a:lnTo>
                  <a:lnTo>
                    <a:pt x="64" y="114"/>
                  </a:lnTo>
                  <a:lnTo>
                    <a:pt x="59" y="128"/>
                  </a:lnTo>
                  <a:lnTo>
                    <a:pt x="57" y="132"/>
                  </a:lnTo>
                  <a:lnTo>
                    <a:pt x="55" y="137"/>
                  </a:lnTo>
                  <a:lnTo>
                    <a:pt x="38" y="130"/>
                  </a:lnTo>
                  <a:lnTo>
                    <a:pt x="0" y="220"/>
                  </a:lnTo>
                  <a:lnTo>
                    <a:pt x="90" y="258"/>
                  </a:lnTo>
                  <a:lnTo>
                    <a:pt x="97" y="260"/>
                  </a:lnTo>
                  <a:lnTo>
                    <a:pt x="97" y="258"/>
                  </a:lnTo>
                  <a:lnTo>
                    <a:pt x="135" y="170"/>
                  </a:lnTo>
                  <a:lnTo>
                    <a:pt x="119" y="163"/>
                  </a:lnTo>
                  <a:lnTo>
                    <a:pt x="121" y="159"/>
                  </a:lnTo>
                  <a:lnTo>
                    <a:pt x="123" y="154"/>
                  </a:lnTo>
                  <a:lnTo>
                    <a:pt x="128" y="140"/>
                  </a:lnTo>
                  <a:lnTo>
                    <a:pt x="114" y="135"/>
                  </a:lnTo>
                  <a:lnTo>
                    <a:pt x="156" y="38"/>
                  </a:lnTo>
                  <a:lnTo>
                    <a:pt x="227" y="38"/>
                  </a:lnTo>
                  <a:lnTo>
                    <a:pt x="178" y="175"/>
                  </a:lnTo>
                  <a:lnTo>
                    <a:pt x="166" y="251"/>
                  </a:lnTo>
                  <a:lnTo>
                    <a:pt x="145" y="253"/>
                  </a:lnTo>
                  <a:lnTo>
                    <a:pt x="135" y="277"/>
                  </a:lnTo>
                  <a:lnTo>
                    <a:pt x="130" y="286"/>
                  </a:lnTo>
                  <a:lnTo>
                    <a:pt x="121" y="282"/>
                  </a:lnTo>
                  <a:lnTo>
                    <a:pt x="64" y="260"/>
                  </a:lnTo>
                  <a:lnTo>
                    <a:pt x="57" y="260"/>
                  </a:lnTo>
                  <a:lnTo>
                    <a:pt x="59" y="310"/>
                  </a:lnTo>
                  <a:lnTo>
                    <a:pt x="208" y="298"/>
                  </a:lnTo>
                  <a:lnTo>
                    <a:pt x="225" y="208"/>
                  </a:lnTo>
                  <a:lnTo>
                    <a:pt x="227" y="211"/>
                  </a:lnTo>
                  <a:lnTo>
                    <a:pt x="286" y="253"/>
                  </a:lnTo>
                  <a:lnTo>
                    <a:pt x="291" y="371"/>
                  </a:lnTo>
                  <a:lnTo>
                    <a:pt x="341" y="369"/>
                  </a:lnTo>
                  <a:lnTo>
                    <a:pt x="334" y="227"/>
                  </a:lnTo>
                  <a:lnTo>
                    <a:pt x="263" y="175"/>
                  </a:lnTo>
                  <a:lnTo>
                    <a:pt x="315" y="69"/>
                  </a:lnTo>
                  <a:lnTo>
                    <a:pt x="383" y="123"/>
                  </a:lnTo>
                  <a:lnTo>
                    <a:pt x="478" y="43"/>
                  </a:lnTo>
                  <a:lnTo>
                    <a:pt x="454" y="14"/>
                  </a:lnTo>
                  <a:lnTo>
                    <a:pt x="383" y="7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dirty="0"/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1367A55B-B28F-C64E-AD97-F968E764C8CD}"/>
                </a:ext>
              </a:extLst>
            </p:cNvPr>
            <p:cNvGrpSpPr/>
            <p:nvPr/>
          </p:nvGrpSpPr>
          <p:grpSpPr>
            <a:xfrm>
              <a:off x="7721530" y="4046778"/>
              <a:ext cx="411684" cy="400110"/>
              <a:chOff x="3618897" y="2279040"/>
              <a:chExt cx="706229" cy="703668"/>
            </a:xfrm>
            <a:solidFill>
              <a:srgbClr val="7030A0"/>
            </a:solidFill>
          </p:grpSpPr>
          <p:sp>
            <p:nvSpPr>
              <p:cNvPr id="39" name="Freeform 9">
                <a:extLst>
                  <a:ext uri="{FF2B5EF4-FFF2-40B4-BE49-F238E27FC236}">
                    <a16:creationId xmlns:a16="http://schemas.microsoft.com/office/drawing/2014/main" id="{C3647D62-C129-8D48-A73F-2A0FB2F951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13987" y="2279040"/>
                <a:ext cx="516048" cy="703668"/>
              </a:xfrm>
              <a:custGeom>
                <a:avLst/>
                <a:gdLst>
                  <a:gd name="T0" fmla="*/ 222 w 597"/>
                  <a:gd name="T1" fmla="*/ 575 h 814"/>
                  <a:gd name="T2" fmla="*/ 253 w 597"/>
                  <a:gd name="T3" fmla="*/ 598 h 814"/>
                  <a:gd name="T4" fmla="*/ 344 w 597"/>
                  <a:gd name="T5" fmla="*/ 598 h 814"/>
                  <a:gd name="T6" fmla="*/ 375 w 597"/>
                  <a:gd name="T7" fmla="*/ 575 h 814"/>
                  <a:gd name="T8" fmla="*/ 414 w 597"/>
                  <a:gd name="T9" fmla="*/ 509 h 814"/>
                  <a:gd name="T10" fmla="*/ 539 w 597"/>
                  <a:gd name="T11" fmla="*/ 298 h 814"/>
                  <a:gd name="T12" fmla="*/ 298 w 597"/>
                  <a:gd name="T13" fmla="*/ 57 h 814"/>
                  <a:gd name="T14" fmla="*/ 57 w 597"/>
                  <a:gd name="T15" fmla="*/ 298 h 814"/>
                  <a:gd name="T16" fmla="*/ 183 w 597"/>
                  <a:gd name="T17" fmla="*/ 509 h 814"/>
                  <a:gd name="T18" fmla="*/ 222 w 597"/>
                  <a:gd name="T19" fmla="*/ 575 h 814"/>
                  <a:gd name="T20" fmla="*/ 354 w 597"/>
                  <a:gd name="T21" fmla="*/ 782 h 814"/>
                  <a:gd name="T22" fmla="*/ 314 w 597"/>
                  <a:gd name="T23" fmla="*/ 814 h 814"/>
                  <a:gd name="T24" fmla="*/ 282 w 597"/>
                  <a:gd name="T25" fmla="*/ 814 h 814"/>
                  <a:gd name="T26" fmla="*/ 242 w 597"/>
                  <a:gd name="T27" fmla="*/ 782 h 814"/>
                  <a:gd name="T28" fmla="*/ 226 w 597"/>
                  <a:gd name="T29" fmla="*/ 782 h 814"/>
                  <a:gd name="T30" fmla="*/ 165 w 597"/>
                  <a:gd name="T31" fmla="*/ 722 h 814"/>
                  <a:gd name="T32" fmla="*/ 165 w 597"/>
                  <a:gd name="T33" fmla="*/ 576 h 814"/>
                  <a:gd name="T34" fmla="*/ 155 w 597"/>
                  <a:gd name="T35" fmla="*/ 559 h 814"/>
                  <a:gd name="T36" fmla="*/ 0 w 597"/>
                  <a:gd name="T37" fmla="*/ 298 h 814"/>
                  <a:gd name="T38" fmla="*/ 298 w 597"/>
                  <a:gd name="T39" fmla="*/ 0 h 814"/>
                  <a:gd name="T40" fmla="*/ 597 w 597"/>
                  <a:gd name="T41" fmla="*/ 298 h 814"/>
                  <a:gd name="T42" fmla="*/ 441 w 597"/>
                  <a:gd name="T43" fmla="*/ 559 h 814"/>
                  <a:gd name="T44" fmla="*/ 431 w 597"/>
                  <a:gd name="T45" fmla="*/ 576 h 814"/>
                  <a:gd name="T46" fmla="*/ 432 w 597"/>
                  <a:gd name="T47" fmla="*/ 722 h 814"/>
                  <a:gd name="T48" fmla="*/ 371 w 597"/>
                  <a:gd name="T49" fmla="*/ 782 h 814"/>
                  <a:gd name="T50" fmla="*/ 354 w 597"/>
                  <a:gd name="T51" fmla="*/ 782 h 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97" h="814">
                    <a:moveTo>
                      <a:pt x="222" y="575"/>
                    </a:moveTo>
                    <a:cubicBezTo>
                      <a:pt x="224" y="589"/>
                      <a:pt x="238" y="598"/>
                      <a:pt x="253" y="598"/>
                    </a:cubicBezTo>
                    <a:cubicBezTo>
                      <a:pt x="344" y="598"/>
                      <a:pt x="344" y="598"/>
                      <a:pt x="344" y="598"/>
                    </a:cubicBezTo>
                    <a:cubicBezTo>
                      <a:pt x="358" y="598"/>
                      <a:pt x="373" y="589"/>
                      <a:pt x="375" y="575"/>
                    </a:cubicBezTo>
                    <a:cubicBezTo>
                      <a:pt x="377" y="547"/>
                      <a:pt x="390" y="523"/>
                      <a:pt x="414" y="509"/>
                    </a:cubicBezTo>
                    <a:cubicBezTo>
                      <a:pt x="491" y="467"/>
                      <a:pt x="539" y="386"/>
                      <a:pt x="539" y="298"/>
                    </a:cubicBezTo>
                    <a:cubicBezTo>
                      <a:pt x="539" y="165"/>
                      <a:pt x="431" y="57"/>
                      <a:pt x="298" y="57"/>
                    </a:cubicBezTo>
                    <a:cubicBezTo>
                      <a:pt x="165" y="57"/>
                      <a:pt x="57" y="165"/>
                      <a:pt x="57" y="298"/>
                    </a:cubicBezTo>
                    <a:cubicBezTo>
                      <a:pt x="57" y="386"/>
                      <a:pt x="105" y="467"/>
                      <a:pt x="183" y="509"/>
                    </a:cubicBezTo>
                    <a:cubicBezTo>
                      <a:pt x="207" y="523"/>
                      <a:pt x="219" y="547"/>
                      <a:pt x="222" y="575"/>
                    </a:cubicBezTo>
                    <a:close/>
                    <a:moveTo>
                      <a:pt x="354" y="782"/>
                    </a:moveTo>
                    <a:cubicBezTo>
                      <a:pt x="350" y="800"/>
                      <a:pt x="334" y="814"/>
                      <a:pt x="314" y="814"/>
                    </a:cubicBezTo>
                    <a:cubicBezTo>
                      <a:pt x="282" y="814"/>
                      <a:pt x="282" y="814"/>
                      <a:pt x="282" y="814"/>
                    </a:cubicBezTo>
                    <a:cubicBezTo>
                      <a:pt x="263" y="814"/>
                      <a:pt x="247" y="800"/>
                      <a:pt x="242" y="782"/>
                    </a:cubicBezTo>
                    <a:cubicBezTo>
                      <a:pt x="226" y="782"/>
                      <a:pt x="226" y="782"/>
                      <a:pt x="226" y="782"/>
                    </a:cubicBezTo>
                    <a:cubicBezTo>
                      <a:pt x="193" y="782"/>
                      <a:pt x="165" y="755"/>
                      <a:pt x="165" y="722"/>
                    </a:cubicBezTo>
                    <a:cubicBezTo>
                      <a:pt x="165" y="576"/>
                      <a:pt x="165" y="576"/>
                      <a:pt x="165" y="576"/>
                    </a:cubicBezTo>
                    <a:cubicBezTo>
                      <a:pt x="165" y="569"/>
                      <a:pt x="162" y="563"/>
                      <a:pt x="155" y="559"/>
                    </a:cubicBezTo>
                    <a:cubicBezTo>
                      <a:pt x="60" y="507"/>
                      <a:pt x="0" y="407"/>
                      <a:pt x="0" y="298"/>
                    </a:cubicBezTo>
                    <a:cubicBezTo>
                      <a:pt x="0" y="133"/>
                      <a:pt x="134" y="0"/>
                      <a:pt x="298" y="0"/>
                    </a:cubicBezTo>
                    <a:cubicBezTo>
                      <a:pt x="463" y="0"/>
                      <a:pt x="597" y="133"/>
                      <a:pt x="597" y="298"/>
                    </a:cubicBezTo>
                    <a:cubicBezTo>
                      <a:pt x="597" y="407"/>
                      <a:pt x="537" y="507"/>
                      <a:pt x="441" y="559"/>
                    </a:cubicBezTo>
                    <a:cubicBezTo>
                      <a:pt x="435" y="563"/>
                      <a:pt x="431" y="569"/>
                      <a:pt x="431" y="576"/>
                    </a:cubicBezTo>
                    <a:cubicBezTo>
                      <a:pt x="432" y="722"/>
                      <a:pt x="432" y="722"/>
                      <a:pt x="432" y="722"/>
                    </a:cubicBezTo>
                    <a:cubicBezTo>
                      <a:pt x="432" y="755"/>
                      <a:pt x="404" y="782"/>
                      <a:pt x="371" y="782"/>
                    </a:cubicBezTo>
                    <a:cubicBezTo>
                      <a:pt x="354" y="782"/>
                      <a:pt x="354" y="782"/>
                      <a:pt x="354" y="78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" name="Freeform 10">
                <a:extLst>
                  <a:ext uri="{FF2B5EF4-FFF2-40B4-BE49-F238E27FC236}">
                    <a16:creationId xmlns:a16="http://schemas.microsoft.com/office/drawing/2014/main" id="{0B7D226A-7451-594B-9178-8ED49AE60B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18897" y="2347432"/>
                <a:ext cx="706229" cy="373412"/>
              </a:xfrm>
              <a:custGeom>
                <a:avLst/>
                <a:gdLst>
                  <a:gd name="T0" fmla="*/ 699 w 817"/>
                  <a:gd name="T1" fmla="*/ 406 h 432"/>
                  <a:gd name="T2" fmla="*/ 692 w 817"/>
                  <a:gd name="T3" fmla="*/ 380 h 432"/>
                  <a:gd name="T4" fmla="*/ 718 w 817"/>
                  <a:gd name="T5" fmla="*/ 373 h 432"/>
                  <a:gd name="T6" fmla="*/ 755 w 817"/>
                  <a:gd name="T7" fmla="*/ 394 h 432"/>
                  <a:gd name="T8" fmla="*/ 762 w 817"/>
                  <a:gd name="T9" fmla="*/ 420 h 432"/>
                  <a:gd name="T10" fmla="*/ 736 w 817"/>
                  <a:gd name="T11" fmla="*/ 427 h 432"/>
                  <a:gd name="T12" fmla="*/ 699 w 817"/>
                  <a:gd name="T13" fmla="*/ 406 h 432"/>
                  <a:gd name="T14" fmla="*/ 718 w 817"/>
                  <a:gd name="T15" fmla="*/ 59 h 432"/>
                  <a:gd name="T16" fmla="*/ 692 w 817"/>
                  <a:gd name="T17" fmla="*/ 52 h 432"/>
                  <a:gd name="T18" fmla="*/ 699 w 817"/>
                  <a:gd name="T19" fmla="*/ 26 h 432"/>
                  <a:gd name="T20" fmla="*/ 736 w 817"/>
                  <a:gd name="T21" fmla="*/ 5 h 432"/>
                  <a:gd name="T22" fmla="*/ 762 w 817"/>
                  <a:gd name="T23" fmla="*/ 12 h 432"/>
                  <a:gd name="T24" fmla="*/ 755 w 817"/>
                  <a:gd name="T25" fmla="*/ 38 h 432"/>
                  <a:gd name="T26" fmla="*/ 718 w 817"/>
                  <a:gd name="T27" fmla="*/ 59 h 432"/>
                  <a:gd name="T28" fmla="*/ 755 w 817"/>
                  <a:gd name="T29" fmla="*/ 235 h 432"/>
                  <a:gd name="T30" fmla="*/ 736 w 817"/>
                  <a:gd name="T31" fmla="*/ 216 h 432"/>
                  <a:gd name="T32" fmla="*/ 755 w 817"/>
                  <a:gd name="T33" fmla="*/ 197 h 432"/>
                  <a:gd name="T34" fmla="*/ 798 w 817"/>
                  <a:gd name="T35" fmla="*/ 197 h 432"/>
                  <a:gd name="T36" fmla="*/ 817 w 817"/>
                  <a:gd name="T37" fmla="*/ 216 h 432"/>
                  <a:gd name="T38" fmla="*/ 798 w 817"/>
                  <a:gd name="T39" fmla="*/ 235 h 432"/>
                  <a:gd name="T40" fmla="*/ 755 w 817"/>
                  <a:gd name="T41" fmla="*/ 235 h 432"/>
                  <a:gd name="T42" fmla="*/ 118 w 817"/>
                  <a:gd name="T43" fmla="*/ 26 h 432"/>
                  <a:gd name="T44" fmla="*/ 124 w 817"/>
                  <a:gd name="T45" fmla="*/ 52 h 432"/>
                  <a:gd name="T46" fmla="*/ 98 w 817"/>
                  <a:gd name="T47" fmla="*/ 59 h 432"/>
                  <a:gd name="T48" fmla="*/ 62 w 817"/>
                  <a:gd name="T49" fmla="*/ 38 h 432"/>
                  <a:gd name="T50" fmla="*/ 55 w 817"/>
                  <a:gd name="T51" fmla="*/ 12 h 432"/>
                  <a:gd name="T52" fmla="*/ 81 w 817"/>
                  <a:gd name="T53" fmla="*/ 5 h 432"/>
                  <a:gd name="T54" fmla="*/ 118 w 817"/>
                  <a:gd name="T55" fmla="*/ 26 h 432"/>
                  <a:gd name="T56" fmla="*/ 98 w 817"/>
                  <a:gd name="T57" fmla="*/ 373 h 432"/>
                  <a:gd name="T58" fmla="*/ 124 w 817"/>
                  <a:gd name="T59" fmla="*/ 380 h 432"/>
                  <a:gd name="T60" fmla="*/ 118 w 817"/>
                  <a:gd name="T61" fmla="*/ 406 h 432"/>
                  <a:gd name="T62" fmla="*/ 81 w 817"/>
                  <a:gd name="T63" fmla="*/ 427 h 432"/>
                  <a:gd name="T64" fmla="*/ 55 w 817"/>
                  <a:gd name="T65" fmla="*/ 420 h 432"/>
                  <a:gd name="T66" fmla="*/ 62 w 817"/>
                  <a:gd name="T67" fmla="*/ 394 h 432"/>
                  <a:gd name="T68" fmla="*/ 98 w 817"/>
                  <a:gd name="T69" fmla="*/ 373 h 432"/>
                  <a:gd name="T70" fmla="*/ 62 w 817"/>
                  <a:gd name="T71" fmla="*/ 197 h 432"/>
                  <a:gd name="T72" fmla="*/ 81 w 817"/>
                  <a:gd name="T73" fmla="*/ 216 h 432"/>
                  <a:gd name="T74" fmla="*/ 62 w 817"/>
                  <a:gd name="T75" fmla="*/ 235 h 432"/>
                  <a:gd name="T76" fmla="*/ 19 w 817"/>
                  <a:gd name="T77" fmla="*/ 235 h 432"/>
                  <a:gd name="T78" fmla="*/ 0 w 817"/>
                  <a:gd name="T79" fmla="*/ 216 h 432"/>
                  <a:gd name="T80" fmla="*/ 19 w 817"/>
                  <a:gd name="T81" fmla="*/ 197 h 432"/>
                  <a:gd name="T82" fmla="*/ 62 w 817"/>
                  <a:gd name="T83" fmla="*/ 197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7" h="432">
                    <a:moveTo>
                      <a:pt x="699" y="406"/>
                    </a:moveTo>
                    <a:cubicBezTo>
                      <a:pt x="690" y="401"/>
                      <a:pt x="687" y="389"/>
                      <a:pt x="692" y="380"/>
                    </a:cubicBezTo>
                    <a:cubicBezTo>
                      <a:pt x="698" y="371"/>
                      <a:pt x="709" y="368"/>
                      <a:pt x="718" y="373"/>
                    </a:cubicBezTo>
                    <a:cubicBezTo>
                      <a:pt x="755" y="394"/>
                      <a:pt x="755" y="394"/>
                      <a:pt x="755" y="394"/>
                    </a:cubicBezTo>
                    <a:cubicBezTo>
                      <a:pt x="764" y="399"/>
                      <a:pt x="767" y="411"/>
                      <a:pt x="762" y="420"/>
                    </a:cubicBezTo>
                    <a:cubicBezTo>
                      <a:pt x="757" y="429"/>
                      <a:pt x="745" y="432"/>
                      <a:pt x="736" y="427"/>
                    </a:cubicBezTo>
                    <a:cubicBezTo>
                      <a:pt x="699" y="406"/>
                      <a:pt x="699" y="406"/>
                      <a:pt x="699" y="406"/>
                    </a:cubicBezTo>
                    <a:close/>
                    <a:moveTo>
                      <a:pt x="718" y="59"/>
                    </a:moveTo>
                    <a:cubicBezTo>
                      <a:pt x="709" y="64"/>
                      <a:pt x="698" y="61"/>
                      <a:pt x="692" y="52"/>
                    </a:cubicBezTo>
                    <a:cubicBezTo>
                      <a:pt x="687" y="43"/>
                      <a:pt x="690" y="31"/>
                      <a:pt x="699" y="26"/>
                    </a:cubicBezTo>
                    <a:cubicBezTo>
                      <a:pt x="736" y="5"/>
                      <a:pt x="736" y="5"/>
                      <a:pt x="736" y="5"/>
                    </a:cubicBezTo>
                    <a:cubicBezTo>
                      <a:pt x="745" y="0"/>
                      <a:pt x="757" y="3"/>
                      <a:pt x="762" y="12"/>
                    </a:cubicBezTo>
                    <a:cubicBezTo>
                      <a:pt x="767" y="21"/>
                      <a:pt x="764" y="32"/>
                      <a:pt x="755" y="38"/>
                    </a:cubicBezTo>
                    <a:cubicBezTo>
                      <a:pt x="718" y="59"/>
                      <a:pt x="718" y="59"/>
                      <a:pt x="718" y="59"/>
                    </a:cubicBezTo>
                    <a:close/>
                    <a:moveTo>
                      <a:pt x="755" y="235"/>
                    </a:moveTo>
                    <a:cubicBezTo>
                      <a:pt x="745" y="235"/>
                      <a:pt x="736" y="226"/>
                      <a:pt x="736" y="216"/>
                    </a:cubicBezTo>
                    <a:cubicBezTo>
                      <a:pt x="736" y="205"/>
                      <a:pt x="745" y="197"/>
                      <a:pt x="755" y="197"/>
                    </a:cubicBezTo>
                    <a:cubicBezTo>
                      <a:pt x="798" y="197"/>
                      <a:pt x="798" y="197"/>
                      <a:pt x="798" y="197"/>
                    </a:cubicBezTo>
                    <a:cubicBezTo>
                      <a:pt x="808" y="197"/>
                      <a:pt x="817" y="205"/>
                      <a:pt x="817" y="216"/>
                    </a:cubicBezTo>
                    <a:cubicBezTo>
                      <a:pt x="817" y="226"/>
                      <a:pt x="808" y="235"/>
                      <a:pt x="798" y="235"/>
                    </a:cubicBezTo>
                    <a:cubicBezTo>
                      <a:pt x="755" y="235"/>
                      <a:pt x="755" y="235"/>
                      <a:pt x="755" y="235"/>
                    </a:cubicBezTo>
                    <a:close/>
                    <a:moveTo>
                      <a:pt x="118" y="26"/>
                    </a:moveTo>
                    <a:cubicBezTo>
                      <a:pt x="127" y="31"/>
                      <a:pt x="130" y="43"/>
                      <a:pt x="124" y="52"/>
                    </a:cubicBezTo>
                    <a:cubicBezTo>
                      <a:pt x="119" y="61"/>
                      <a:pt x="108" y="64"/>
                      <a:pt x="98" y="59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53" y="32"/>
                      <a:pt x="49" y="21"/>
                      <a:pt x="55" y="12"/>
                    </a:cubicBezTo>
                    <a:cubicBezTo>
                      <a:pt x="60" y="3"/>
                      <a:pt x="72" y="0"/>
                      <a:pt x="81" y="5"/>
                    </a:cubicBezTo>
                    <a:cubicBezTo>
                      <a:pt x="118" y="26"/>
                      <a:pt x="118" y="26"/>
                      <a:pt x="118" y="26"/>
                    </a:cubicBezTo>
                    <a:close/>
                    <a:moveTo>
                      <a:pt x="98" y="373"/>
                    </a:moveTo>
                    <a:cubicBezTo>
                      <a:pt x="108" y="368"/>
                      <a:pt x="119" y="371"/>
                      <a:pt x="124" y="380"/>
                    </a:cubicBezTo>
                    <a:cubicBezTo>
                      <a:pt x="130" y="389"/>
                      <a:pt x="127" y="401"/>
                      <a:pt x="118" y="406"/>
                    </a:cubicBezTo>
                    <a:cubicBezTo>
                      <a:pt x="81" y="427"/>
                      <a:pt x="81" y="427"/>
                      <a:pt x="81" y="427"/>
                    </a:cubicBezTo>
                    <a:cubicBezTo>
                      <a:pt x="72" y="432"/>
                      <a:pt x="60" y="429"/>
                      <a:pt x="55" y="420"/>
                    </a:cubicBezTo>
                    <a:cubicBezTo>
                      <a:pt x="49" y="411"/>
                      <a:pt x="53" y="399"/>
                      <a:pt x="62" y="394"/>
                    </a:cubicBezTo>
                    <a:cubicBezTo>
                      <a:pt x="98" y="373"/>
                      <a:pt x="98" y="373"/>
                      <a:pt x="98" y="373"/>
                    </a:cubicBezTo>
                    <a:close/>
                    <a:moveTo>
                      <a:pt x="62" y="197"/>
                    </a:moveTo>
                    <a:cubicBezTo>
                      <a:pt x="72" y="197"/>
                      <a:pt x="81" y="205"/>
                      <a:pt x="81" y="216"/>
                    </a:cubicBezTo>
                    <a:cubicBezTo>
                      <a:pt x="81" y="226"/>
                      <a:pt x="72" y="235"/>
                      <a:pt x="62" y="235"/>
                    </a:cubicBezTo>
                    <a:cubicBezTo>
                      <a:pt x="19" y="235"/>
                      <a:pt x="19" y="235"/>
                      <a:pt x="19" y="235"/>
                    </a:cubicBezTo>
                    <a:cubicBezTo>
                      <a:pt x="9" y="235"/>
                      <a:pt x="0" y="226"/>
                      <a:pt x="0" y="216"/>
                    </a:cubicBezTo>
                    <a:cubicBezTo>
                      <a:pt x="0" y="205"/>
                      <a:pt x="9" y="197"/>
                      <a:pt x="19" y="197"/>
                    </a:cubicBezTo>
                    <a:cubicBezTo>
                      <a:pt x="62" y="197"/>
                      <a:pt x="62" y="197"/>
                      <a:pt x="62" y="1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" name="Freeform 11">
                <a:extLst>
                  <a:ext uri="{FF2B5EF4-FFF2-40B4-BE49-F238E27FC236}">
                    <a16:creationId xmlns:a16="http://schemas.microsoft.com/office/drawing/2014/main" id="{BA4A1661-3342-DA46-A98A-CD0FB2AE000F}"/>
                  </a:ext>
                </a:extLst>
              </p:cNvPr>
              <p:cNvSpPr/>
              <p:nvPr/>
            </p:nvSpPr>
            <p:spPr bwMode="auto">
              <a:xfrm>
                <a:off x="3845651" y="2427528"/>
                <a:ext cx="253087" cy="253452"/>
              </a:xfrm>
              <a:custGeom>
                <a:avLst/>
                <a:gdLst>
                  <a:gd name="T0" fmla="*/ 3 w 293"/>
                  <a:gd name="T1" fmla="*/ 38 h 293"/>
                  <a:gd name="T2" fmla="*/ 16 w 293"/>
                  <a:gd name="T3" fmla="*/ 15 h 293"/>
                  <a:gd name="T4" fmla="*/ 39 w 293"/>
                  <a:gd name="T5" fmla="*/ 28 h 293"/>
                  <a:gd name="T6" fmla="*/ 50 w 293"/>
                  <a:gd name="T7" fmla="*/ 65 h 293"/>
                  <a:gd name="T8" fmla="*/ 91 w 293"/>
                  <a:gd name="T9" fmla="*/ 53 h 293"/>
                  <a:gd name="T10" fmla="*/ 91 w 293"/>
                  <a:gd name="T11" fmla="*/ 53 h 293"/>
                  <a:gd name="T12" fmla="*/ 127 w 293"/>
                  <a:gd name="T13" fmla="*/ 48 h 293"/>
                  <a:gd name="T14" fmla="*/ 127 w 293"/>
                  <a:gd name="T15" fmla="*/ 19 h 293"/>
                  <a:gd name="T16" fmla="*/ 146 w 293"/>
                  <a:gd name="T17" fmla="*/ 0 h 293"/>
                  <a:gd name="T18" fmla="*/ 165 w 293"/>
                  <a:gd name="T19" fmla="*/ 19 h 293"/>
                  <a:gd name="T20" fmla="*/ 165 w 293"/>
                  <a:gd name="T21" fmla="*/ 48 h 293"/>
                  <a:gd name="T22" fmla="*/ 202 w 293"/>
                  <a:gd name="T23" fmla="*/ 53 h 293"/>
                  <a:gd name="T24" fmla="*/ 202 w 293"/>
                  <a:gd name="T25" fmla="*/ 53 h 293"/>
                  <a:gd name="T26" fmla="*/ 202 w 293"/>
                  <a:gd name="T27" fmla="*/ 53 h 293"/>
                  <a:gd name="T28" fmla="*/ 242 w 293"/>
                  <a:gd name="T29" fmla="*/ 65 h 293"/>
                  <a:gd name="T30" fmla="*/ 253 w 293"/>
                  <a:gd name="T31" fmla="*/ 28 h 293"/>
                  <a:gd name="T32" fmla="*/ 277 w 293"/>
                  <a:gd name="T33" fmla="*/ 15 h 293"/>
                  <a:gd name="T34" fmla="*/ 290 w 293"/>
                  <a:gd name="T35" fmla="*/ 38 h 293"/>
                  <a:gd name="T36" fmla="*/ 220 w 293"/>
                  <a:gd name="T37" fmla="*/ 278 h 293"/>
                  <a:gd name="T38" fmla="*/ 196 w 293"/>
                  <a:gd name="T39" fmla="*/ 290 h 293"/>
                  <a:gd name="T40" fmla="*/ 183 w 293"/>
                  <a:gd name="T41" fmla="*/ 267 h 293"/>
                  <a:gd name="T42" fmla="*/ 232 w 293"/>
                  <a:gd name="T43" fmla="*/ 102 h 293"/>
                  <a:gd name="T44" fmla="*/ 194 w 293"/>
                  <a:gd name="T45" fmla="*/ 90 h 293"/>
                  <a:gd name="T46" fmla="*/ 194 w 293"/>
                  <a:gd name="T47" fmla="*/ 90 h 293"/>
                  <a:gd name="T48" fmla="*/ 165 w 293"/>
                  <a:gd name="T49" fmla="*/ 86 h 293"/>
                  <a:gd name="T50" fmla="*/ 165 w 293"/>
                  <a:gd name="T51" fmla="*/ 132 h 293"/>
                  <a:gd name="T52" fmla="*/ 146 w 293"/>
                  <a:gd name="T53" fmla="*/ 151 h 293"/>
                  <a:gd name="T54" fmla="*/ 127 w 293"/>
                  <a:gd name="T55" fmla="*/ 132 h 293"/>
                  <a:gd name="T56" fmla="*/ 127 w 293"/>
                  <a:gd name="T57" fmla="*/ 86 h 293"/>
                  <a:gd name="T58" fmla="*/ 99 w 293"/>
                  <a:gd name="T59" fmla="*/ 90 h 293"/>
                  <a:gd name="T60" fmla="*/ 99 w 293"/>
                  <a:gd name="T61" fmla="*/ 90 h 293"/>
                  <a:gd name="T62" fmla="*/ 61 w 293"/>
                  <a:gd name="T63" fmla="*/ 102 h 293"/>
                  <a:gd name="T64" fmla="*/ 109 w 293"/>
                  <a:gd name="T65" fmla="*/ 267 h 293"/>
                  <a:gd name="T66" fmla="*/ 96 w 293"/>
                  <a:gd name="T67" fmla="*/ 290 h 293"/>
                  <a:gd name="T68" fmla="*/ 73 w 293"/>
                  <a:gd name="T69" fmla="*/ 278 h 293"/>
                  <a:gd name="T70" fmla="*/ 3 w 293"/>
                  <a:gd name="T71" fmla="*/ 38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3" h="293">
                    <a:moveTo>
                      <a:pt x="3" y="38"/>
                    </a:moveTo>
                    <a:cubicBezTo>
                      <a:pt x="0" y="28"/>
                      <a:pt x="6" y="18"/>
                      <a:pt x="16" y="15"/>
                    </a:cubicBezTo>
                    <a:cubicBezTo>
                      <a:pt x="26" y="12"/>
                      <a:pt x="37" y="18"/>
                      <a:pt x="39" y="28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63" y="60"/>
                      <a:pt x="77" y="56"/>
                      <a:pt x="91" y="53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103" y="50"/>
                      <a:pt x="115" y="49"/>
                      <a:pt x="127" y="48"/>
                    </a:cubicBezTo>
                    <a:cubicBezTo>
                      <a:pt x="127" y="19"/>
                      <a:pt x="127" y="19"/>
                      <a:pt x="127" y="19"/>
                    </a:cubicBezTo>
                    <a:cubicBezTo>
                      <a:pt x="127" y="8"/>
                      <a:pt x="136" y="0"/>
                      <a:pt x="146" y="0"/>
                    </a:cubicBezTo>
                    <a:cubicBezTo>
                      <a:pt x="157" y="0"/>
                      <a:pt x="165" y="8"/>
                      <a:pt x="165" y="19"/>
                    </a:cubicBezTo>
                    <a:cubicBezTo>
                      <a:pt x="165" y="48"/>
                      <a:pt x="165" y="48"/>
                      <a:pt x="165" y="48"/>
                    </a:cubicBezTo>
                    <a:cubicBezTo>
                      <a:pt x="178" y="49"/>
                      <a:pt x="190" y="50"/>
                      <a:pt x="202" y="53"/>
                    </a:cubicBezTo>
                    <a:cubicBezTo>
                      <a:pt x="202" y="53"/>
                      <a:pt x="202" y="53"/>
                      <a:pt x="202" y="53"/>
                    </a:cubicBezTo>
                    <a:cubicBezTo>
                      <a:pt x="202" y="53"/>
                      <a:pt x="202" y="53"/>
                      <a:pt x="202" y="53"/>
                    </a:cubicBezTo>
                    <a:cubicBezTo>
                      <a:pt x="216" y="56"/>
                      <a:pt x="229" y="60"/>
                      <a:pt x="242" y="65"/>
                    </a:cubicBezTo>
                    <a:cubicBezTo>
                      <a:pt x="253" y="28"/>
                      <a:pt x="253" y="28"/>
                      <a:pt x="253" y="28"/>
                    </a:cubicBezTo>
                    <a:cubicBezTo>
                      <a:pt x="256" y="18"/>
                      <a:pt x="267" y="12"/>
                      <a:pt x="277" y="15"/>
                    </a:cubicBezTo>
                    <a:cubicBezTo>
                      <a:pt x="287" y="18"/>
                      <a:pt x="293" y="28"/>
                      <a:pt x="290" y="38"/>
                    </a:cubicBezTo>
                    <a:cubicBezTo>
                      <a:pt x="220" y="278"/>
                      <a:pt x="220" y="278"/>
                      <a:pt x="220" y="278"/>
                    </a:cubicBezTo>
                    <a:cubicBezTo>
                      <a:pt x="217" y="288"/>
                      <a:pt x="206" y="293"/>
                      <a:pt x="196" y="290"/>
                    </a:cubicBezTo>
                    <a:cubicBezTo>
                      <a:pt x="186" y="288"/>
                      <a:pt x="180" y="277"/>
                      <a:pt x="183" y="267"/>
                    </a:cubicBezTo>
                    <a:cubicBezTo>
                      <a:pt x="232" y="102"/>
                      <a:pt x="232" y="102"/>
                      <a:pt x="232" y="102"/>
                    </a:cubicBezTo>
                    <a:cubicBezTo>
                      <a:pt x="220" y="97"/>
                      <a:pt x="207" y="93"/>
                      <a:pt x="194" y="90"/>
                    </a:cubicBezTo>
                    <a:cubicBezTo>
                      <a:pt x="194" y="90"/>
                      <a:pt x="194" y="90"/>
                      <a:pt x="194" y="90"/>
                    </a:cubicBezTo>
                    <a:cubicBezTo>
                      <a:pt x="185" y="88"/>
                      <a:pt x="175" y="87"/>
                      <a:pt x="165" y="86"/>
                    </a:cubicBezTo>
                    <a:cubicBezTo>
                      <a:pt x="165" y="132"/>
                      <a:pt x="165" y="132"/>
                      <a:pt x="165" y="132"/>
                    </a:cubicBezTo>
                    <a:cubicBezTo>
                      <a:pt x="165" y="143"/>
                      <a:pt x="157" y="151"/>
                      <a:pt x="146" y="151"/>
                    </a:cubicBezTo>
                    <a:cubicBezTo>
                      <a:pt x="136" y="151"/>
                      <a:pt x="127" y="143"/>
                      <a:pt x="127" y="132"/>
                    </a:cubicBezTo>
                    <a:cubicBezTo>
                      <a:pt x="127" y="86"/>
                      <a:pt x="127" y="86"/>
                      <a:pt x="127" y="86"/>
                    </a:cubicBezTo>
                    <a:cubicBezTo>
                      <a:pt x="118" y="87"/>
                      <a:pt x="108" y="88"/>
                      <a:pt x="99" y="90"/>
                    </a:cubicBezTo>
                    <a:cubicBezTo>
                      <a:pt x="99" y="90"/>
                      <a:pt x="99" y="90"/>
                      <a:pt x="99" y="90"/>
                    </a:cubicBezTo>
                    <a:cubicBezTo>
                      <a:pt x="85" y="93"/>
                      <a:pt x="73" y="97"/>
                      <a:pt x="61" y="102"/>
                    </a:cubicBezTo>
                    <a:cubicBezTo>
                      <a:pt x="109" y="267"/>
                      <a:pt x="109" y="267"/>
                      <a:pt x="109" y="267"/>
                    </a:cubicBezTo>
                    <a:cubicBezTo>
                      <a:pt x="112" y="277"/>
                      <a:pt x="106" y="288"/>
                      <a:pt x="96" y="290"/>
                    </a:cubicBezTo>
                    <a:cubicBezTo>
                      <a:pt x="86" y="293"/>
                      <a:pt x="76" y="288"/>
                      <a:pt x="73" y="278"/>
                    </a:cubicBezTo>
                    <a:cubicBezTo>
                      <a:pt x="3" y="38"/>
                      <a:pt x="3" y="38"/>
                      <a:pt x="3" y="3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94E07611-3496-C843-A0B2-C018C6075A3C}"/>
                </a:ext>
              </a:extLst>
            </p:cNvPr>
            <p:cNvSpPr txBox="1"/>
            <p:nvPr/>
          </p:nvSpPr>
          <p:spPr>
            <a:xfrm>
              <a:off x="7169489" y="4069077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b="1" dirty="0">
                  <a:solidFill>
                    <a:srgbClr val="5B1B82"/>
                  </a:solidFill>
                </a:rPr>
                <a:t>06</a:t>
              </a:r>
              <a:endParaRPr kumimoji="1" lang="zh-CN" altLang="en-US" b="1" dirty="0">
                <a:solidFill>
                  <a:srgbClr val="5B1B82"/>
                </a:solidFill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39133BB0-EC70-A14C-A7A1-9E2A0C124F42}"/>
                </a:ext>
              </a:extLst>
            </p:cNvPr>
            <p:cNvSpPr/>
            <p:nvPr/>
          </p:nvSpPr>
          <p:spPr>
            <a:xfrm>
              <a:off x="8139395" y="4530290"/>
              <a:ext cx="184194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kumimoji="1" lang="zh-CN" altLang="en-US" sz="1600" i="1" dirty="0">
                  <a:solidFill>
                    <a:srgbClr val="5B1B8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重刷历史数据</a:t>
              </a:r>
              <a:endParaRPr lang="zh-CN" altLang="en-US" sz="1600" dirty="0">
                <a:solidFill>
                  <a:srgbClr val="5B1B82"/>
                </a:solidFill>
              </a:endParaRPr>
            </a:p>
          </p:txBody>
        </p:sp>
      </p:grpSp>
      <p:sp>
        <p:nvSpPr>
          <p:cNvPr id="103" name="Oval 136">
            <a:extLst>
              <a:ext uri="{FF2B5EF4-FFF2-40B4-BE49-F238E27FC236}">
                <a16:creationId xmlns:a16="http://schemas.microsoft.com/office/drawing/2014/main" id="{89DBA059-F9CB-1641-BE69-9D3CDDE369F8}"/>
              </a:ext>
            </a:extLst>
          </p:cNvPr>
          <p:cNvSpPr>
            <a:spLocks noChangeArrowheads="1"/>
          </p:cNvSpPr>
          <p:nvPr/>
        </p:nvSpPr>
        <p:spPr bwMode="auto">
          <a:xfrm rot="183110">
            <a:off x="8617888" y="6167055"/>
            <a:ext cx="67421" cy="6219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04" name="AutoShape 30">
            <a:extLst>
              <a:ext uri="{FF2B5EF4-FFF2-40B4-BE49-F238E27FC236}">
                <a16:creationId xmlns:a16="http://schemas.microsoft.com/office/drawing/2014/main" id="{070846C9-22AD-9F45-978C-CC6BCE8B70AD}"/>
              </a:ext>
            </a:extLst>
          </p:cNvPr>
          <p:cNvSpPr/>
          <p:nvPr/>
        </p:nvSpPr>
        <p:spPr bwMode="auto">
          <a:xfrm>
            <a:off x="7820351" y="3100723"/>
            <a:ext cx="242713" cy="325540"/>
          </a:xfrm>
          <a:custGeom>
            <a:avLst/>
            <a:gdLst>
              <a:gd name="T0" fmla="*/ 10383 w 20767"/>
              <a:gd name="T1" fmla="*/ 10800 h 21600"/>
              <a:gd name="T2" fmla="*/ 10383 w 20767"/>
              <a:gd name="T3" fmla="*/ 10800 h 21600"/>
              <a:gd name="T4" fmla="*/ 10383 w 20767"/>
              <a:gd name="T5" fmla="*/ 10800 h 21600"/>
              <a:gd name="T6" fmla="*/ 10383 w 20767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767" h="21600">
                <a:moveTo>
                  <a:pt x="18566" y="16551"/>
                </a:moveTo>
                <a:cubicBezTo>
                  <a:pt x="17960" y="18284"/>
                  <a:pt x="17274" y="20249"/>
                  <a:pt x="9436" y="20249"/>
                </a:cubicBezTo>
                <a:cubicBezTo>
                  <a:pt x="4711" y="20249"/>
                  <a:pt x="1888" y="17809"/>
                  <a:pt x="1888" y="15451"/>
                </a:cubicBezTo>
                <a:cubicBezTo>
                  <a:pt x="1888" y="13645"/>
                  <a:pt x="2349" y="12161"/>
                  <a:pt x="2835" y="10591"/>
                </a:cubicBezTo>
                <a:cubicBezTo>
                  <a:pt x="3454" y="8600"/>
                  <a:pt x="4088" y="6563"/>
                  <a:pt x="3813" y="3868"/>
                </a:cubicBezTo>
                <a:cubicBezTo>
                  <a:pt x="6723" y="6750"/>
                  <a:pt x="7759" y="10567"/>
                  <a:pt x="7759" y="10567"/>
                </a:cubicBezTo>
                <a:cubicBezTo>
                  <a:pt x="7759" y="10567"/>
                  <a:pt x="10468" y="7846"/>
                  <a:pt x="11196" y="6582"/>
                </a:cubicBezTo>
                <a:cubicBezTo>
                  <a:pt x="11755" y="7395"/>
                  <a:pt x="12267" y="10124"/>
                  <a:pt x="12267" y="12825"/>
                </a:cubicBezTo>
                <a:cubicBezTo>
                  <a:pt x="12267" y="12825"/>
                  <a:pt x="14773" y="11347"/>
                  <a:pt x="16653" y="9127"/>
                </a:cubicBezTo>
                <a:cubicBezTo>
                  <a:pt x="18632" y="11666"/>
                  <a:pt x="19346" y="14320"/>
                  <a:pt x="18566" y="16551"/>
                </a:cubicBezTo>
                <a:moveTo>
                  <a:pt x="16041" y="6075"/>
                </a:moveTo>
                <a:cubicBezTo>
                  <a:pt x="15982" y="7879"/>
                  <a:pt x="14088" y="9404"/>
                  <a:pt x="14088" y="9404"/>
                </a:cubicBezTo>
                <a:cubicBezTo>
                  <a:pt x="14088" y="6046"/>
                  <a:pt x="10380" y="3375"/>
                  <a:pt x="10380" y="3375"/>
                </a:cubicBezTo>
                <a:cubicBezTo>
                  <a:pt x="10380" y="3375"/>
                  <a:pt x="10330" y="5373"/>
                  <a:pt x="8452" y="7389"/>
                </a:cubicBezTo>
                <a:cubicBezTo>
                  <a:pt x="6574" y="2686"/>
                  <a:pt x="938" y="0"/>
                  <a:pt x="938" y="0"/>
                </a:cubicBezTo>
                <a:cubicBezTo>
                  <a:pt x="3756" y="7389"/>
                  <a:pt x="0" y="10076"/>
                  <a:pt x="0" y="15451"/>
                </a:cubicBezTo>
                <a:cubicBezTo>
                  <a:pt x="0" y="18604"/>
                  <a:pt x="3730" y="21599"/>
                  <a:pt x="9436" y="21599"/>
                </a:cubicBezTo>
                <a:cubicBezTo>
                  <a:pt x="17888" y="21599"/>
                  <a:pt x="19523" y="19379"/>
                  <a:pt x="20396" y="16878"/>
                </a:cubicBezTo>
                <a:cubicBezTo>
                  <a:pt x="21599" y="13436"/>
                  <a:pt x="19797" y="9432"/>
                  <a:pt x="16041" y="6075"/>
                </a:cubicBezTo>
              </a:path>
            </a:pathLst>
          </a:custGeom>
          <a:solidFill>
            <a:srgbClr val="0280D5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792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accent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2BC2BAD0-3FBE-E541-882D-8DECEEE8AFA1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112541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47700" y="301263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 err="1">
                <a:latin typeface="+mj-ea"/>
                <a:ea typeface="+mj-ea"/>
              </a:rPr>
              <a:t>DolphinScheduler</a:t>
            </a:r>
            <a:r>
              <a:rPr lang="en-US" altLang="zh-CN" sz="2800" dirty="0">
                <a:latin typeface="+mj-ea"/>
                <a:ea typeface="+mj-ea"/>
              </a:rPr>
              <a:t> </a:t>
            </a:r>
            <a:r>
              <a:rPr lang="zh-CN" altLang="en-US" sz="2800" dirty="0">
                <a:latin typeface="+mj-ea"/>
                <a:ea typeface="+mj-ea"/>
              </a:rPr>
              <a:t>社区建设情况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103" name="Oval 136">
            <a:extLst>
              <a:ext uri="{FF2B5EF4-FFF2-40B4-BE49-F238E27FC236}">
                <a16:creationId xmlns:a16="http://schemas.microsoft.com/office/drawing/2014/main" id="{89DBA059-F9CB-1641-BE69-9D3CDDE369F8}"/>
              </a:ext>
            </a:extLst>
          </p:cNvPr>
          <p:cNvSpPr>
            <a:spLocks noChangeArrowheads="1"/>
          </p:cNvSpPr>
          <p:nvPr/>
        </p:nvSpPr>
        <p:spPr bwMode="auto">
          <a:xfrm rot="183110">
            <a:off x="8617888" y="6167055"/>
            <a:ext cx="67421" cy="6219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86A6E88-E60A-A14E-8783-F8830C5DE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12" y="1569083"/>
            <a:ext cx="3145676" cy="4587444"/>
          </a:xfrm>
          <a:prstGeom prst="rect">
            <a:avLst/>
          </a:prstGeom>
        </p:spPr>
      </p:pic>
      <p:grpSp>
        <p:nvGrpSpPr>
          <p:cNvPr id="152" name="组合 151">
            <a:extLst>
              <a:ext uri="{FF2B5EF4-FFF2-40B4-BE49-F238E27FC236}">
                <a16:creationId xmlns:a16="http://schemas.microsoft.com/office/drawing/2014/main" id="{E10E5909-3813-5D4F-8817-09488D7FE53B}"/>
              </a:ext>
            </a:extLst>
          </p:cNvPr>
          <p:cNvGrpSpPr/>
          <p:nvPr/>
        </p:nvGrpSpPr>
        <p:grpSpPr>
          <a:xfrm>
            <a:off x="3719736" y="1891589"/>
            <a:ext cx="3933835" cy="3942431"/>
            <a:chOff x="3311623" y="2036462"/>
            <a:chExt cx="3933835" cy="3942431"/>
          </a:xfrm>
          <a:solidFill>
            <a:srgbClr val="4886D8"/>
          </a:solidFill>
        </p:grpSpPr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AAF76447-3A1E-B540-AB24-4B1330DF09CA}"/>
                </a:ext>
              </a:extLst>
            </p:cNvPr>
            <p:cNvGrpSpPr/>
            <p:nvPr/>
          </p:nvGrpSpPr>
          <p:grpSpPr>
            <a:xfrm>
              <a:off x="3701184" y="2036462"/>
              <a:ext cx="3544274" cy="3942431"/>
              <a:chOff x="3457501" y="1412181"/>
              <a:chExt cx="3388679" cy="3647602"/>
            </a:xfrm>
            <a:grpFill/>
          </p:grpSpPr>
          <p:grpSp>
            <p:nvGrpSpPr>
              <p:cNvPr id="156" name="组合 155">
                <a:extLst>
                  <a:ext uri="{FF2B5EF4-FFF2-40B4-BE49-F238E27FC236}">
                    <a16:creationId xmlns:a16="http://schemas.microsoft.com/office/drawing/2014/main" id="{42ECBE13-0E2A-5443-9E9C-82BEAB9A5C31}"/>
                  </a:ext>
                </a:extLst>
              </p:cNvPr>
              <p:cNvGrpSpPr/>
              <p:nvPr/>
            </p:nvGrpSpPr>
            <p:grpSpPr>
              <a:xfrm>
                <a:off x="6172719" y="3255050"/>
                <a:ext cx="673461" cy="723782"/>
                <a:chOff x="11523183" y="3421684"/>
                <a:chExt cx="673461" cy="723782"/>
              </a:xfrm>
              <a:grpFill/>
            </p:grpSpPr>
            <p:sp>
              <p:nvSpPr>
                <p:cNvPr id="199" name="Hexagon 24">
                  <a:extLst>
                    <a:ext uri="{FF2B5EF4-FFF2-40B4-BE49-F238E27FC236}">
                      <a16:creationId xmlns:a16="http://schemas.microsoft.com/office/drawing/2014/main" id="{D3CE2286-6967-D04D-963C-B583D16FBDE3}"/>
                    </a:ext>
                  </a:extLst>
                </p:cNvPr>
                <p:cNvSpPr/>
                <p:nvPr/>
              </p:nvSpPr>
              <p:spPr>
                <a:xfrm rot="5400000">
                  <a:off x="11498023" y="3446844"/>
                  <a:ext cx="723782" cy="6734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grpFill/>
                <a:ln>
                  <a:solidFill>
                    <a:srgbClr val="2700FE"/>
                  </a:solidFill>
                </a:ln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2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endParaRPr lang="zh-CN" altLang="en-US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200" name="Hexagon 12">
                  <a:extLst>
                    <a:ext uri="{FF2B5EF4-FFF2-40B4-BE49-F238E27FC236}">
                      <a16:creationId xmlns:a16="http://schemas.microsoft.com/office/drawing/2014/main" id="{27D408C1-585D-3748-8FC0-F6CABCAE3776}"/>
                    </a:ext>
                  </a:extLst>
                </p:cNvPr>
                <p:cNvSpPr txBox="1"/>
                <p:nvPr/>
              </p:nvSpPr>
              <p:spPr>
                <a:xfrm>
                  <a:off x="11634762" y="3534474"/>
                  <a:ext cx="485962" cy="498203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41910" tIns="41910" rIns="41910" bIns="41910" numCol="1" spcCol="1270" anchor="ctr" anchorCtr="0">
                  <a:noAutofit/>
                </a:bodyPr>
                <a:lstStyle/>
                <a:p>
                  <a:pPr marL="0" lvl="0" indent="0" algn="ctr" defTabSz="4889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zh-CN" altLang="en-US" sz="1200" kern="12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多点</a:t>
                  </a:r>
                </a:p>
              </p:txBody>
            </p:sp>
          </p:grpSp>
          <p:grpSp>
            <p:nvGrpSpPr>
              <p:cNvPr id="157" name="组合 156">
                <a:extLst>
                  <a:ext uri="{FF2B5EF4-FFF2-40B4-BE49-F238E27FC236}">
                    <a16:creationId xmlns:a16="http://schemas.microsoft.com/office/drawing/2014/main" id="{2D9412D3-4773-BC44-8C78-0E1FA1551C1C}"/>
                  </a:ext>
                </a:extLst>
              </p:cNvPr>
              <p:cNvGrpSpPr/>
              <p:nvPr/>
            </p:nvGrpSpPr>
            <p:grpSpPr>
              <a:xfrm>
                <a:off x="3457501" y="1412181"/>
                <a:ext cx="3024028" cy="3647602"/>
                <a:chOff x="8856658" y="1559199"/>
                <a:chExt cx="3024028" cy="3647602"/>
              </a:xfrm>
              <a:grpFill/>
            </p:grpSpPr>
            <p:grpSp>
              <p:nvGrpSpPr>
                <p:cNvPr id="158" name="Group 11">
                  <a:extLst>
                    <a:ext uri="{FF2B5EF4-FFF2-40B4-BE49-F238E27FC236}">
                      <a16:creationId xmlns:a16="http://schemas.microsoft.com/office/drawing/2014/main" id="{3A81FF0C-EF36-C740-9E84-66CD2F2EC98C}"/>
                    </a:ext>
                  </a:extLst>
                </p:cNvPr>
                <p:cNvGrpSpPr/>
                <p:nvPr/>
              </p:nvGrpSpPr>
              <p:grpSpPr>
                <a:xfrm>
                  <a:off x="9637265" y="1559199"/>
                  <a:ext cx="1858689" cy="2566822"/>
                  <a:chOff x="7770525" y="3315775"/>
                  <a:chExt cx="1421819" cy="2201457"/>
                </a:xfrm>
                <a:grpFill/>
              </p:grpSpPr>
              <p:grpSp>
                <p:nvGrpSpPr>
                  <p:cNvPr id="178" name="Group 12">
                    <a:extLst>
                      <a:ext uri="{FF2B5EF4-FFF2-40B4-BE49-F238E27FC236}">
                        <a16:creationId xmlns:a16="http://schemas.microsoft.com/office/drawing/2014/main" id="{AA14F2EA-C981-804D-8CF1-B2FEE1CE70A8}"/>
                      </a:ext>
                    </a:extLst>
                  </p:cNvPr>
                  <p:cNvGrpSpPr/>
                  <p:nvPr/>
                </p:nvGrpSpPr>
                <p:grpSpPr>
                  <a:xfrm>
                    <a:off x="8361770" y="3315775"/>
                    <a:ext cx="540059" cy="620758"/>
                    <a:chOff x="1359912" y="1230"/>
                    <a:chExt cx="540059" cy="620758"/>
                  </a:xfrm>
                  <a:grpFill/>
                </p:grpSpPr>
                <p:sp>
                  <p:nvSpPr>
                    <p:cNvPr id="197" name="Hexagon 32">
                      <a:extLst>
                        <a:ext uri="{FF2B5EF4-FFF2-40B4-BE49-F238E27FC236}">
                          <a16:creationId xmlns:a16="http://schemas.microsoft.com/office/drawing/2014/main" id="{98DE9829-45CD-244E-84E8-35D8E4F90E58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319563" y="41579"/>
                      <a:ext cx="620758" cy="540059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grpFill/>
                    <a:ln>
                      <a:solidFill>
                        <a:srgbClr val="0A6CFF"/>
                      </a:solidFill>
                    </a:ln>
                  </p:spPr>
                  <p:style>
                    <a:lnRef idx="0">
                      <a:schemeClr val="lt1">
                        <a:hueOff val="0"/>
                        <a:satOff val="0"/>
                        <a:lumOff val="0"/>
                        <a:alphaOff val="0"/>
                      </a:schemeClr>
                    </a:lnRef>
                    <a:fillRef idx="3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fillRef>
                    <a:effectRef idx="2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effectRef>
                    <a:fontRef idx="minor">
                      <a:schemeClr val="lt1"/>
                    </a:fontRef>
                  </p:style>
                </p:sp>
                <p:sp>
                  <p:nvSpPr>
                    <p:cNvPr id="198" name="Hexagon 4">
                      <a:extLst>
                        <a:ext uri="{FF2B5EF4-FFF2-40B4-BE49-F238E27FC236}">
                          <a16:creationId xmlns:a16="http://schemas.microsoft.com/office/drawing/2014/main" id="{FF0BC6D7-6307-4048-84C9-B15EFABF900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44071" y="97965"/>
                      <a:ext cx="371741" cy="427288"/>
                    </a:xfrm>
                    <a:prstGeom prst="rect">
                      <a:avLst/>
                    </a:prstGeom>
                    <a:grpFill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spcFirstLastPara="0" vert="horz" wrap="square" lIns="41910" tIns="41910" rIns="41910" bIns="41910" numCol="1" spcCol="1270" anchor="ctr" anchorCtr="0">
                      <a:noAutofit/>
                    </a:bodyPr>
                    <a:lstStyle/>
                    <a:p>
                      <a:pPr marL="0" lvl="0" indent="0" algn="ctr" defTabSz="48895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  <a:buNone/>
                      </a:pPr>
                      <a:r>
                        <a:rPr lang="zh-CN" altLang="en-US" sz="1200" kern="12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头条</a:t>
                      </a:r>
                    </a:p>
                  </p:txBody>
                </p:sp>
              </p:grpSp>
              <p:grpSp>
                <p:nvGrpSpPr>
                  <p:cNvPr id="179" name="Group 13">
                    <a:extLst>
                      <a:ext uri="{FF2B5EF4-FFF2-40B4-BE49-F238E27FC236}">
                        <a16:creationId xmlns:a16="http://schemas.microsoft.com/office/drawing/2014/main" id="{952B7021-35D1-4243-8A0B-D2AE72B24111}"/>
                      </a:ext>
                    </a:extLst>
                  </p:cNvPr>
                  <p:cNvGrpSpPr/>
                  <p:nvPr/>
                </p:nvGrpSpPr>
                <p:grpSpPr>
                  <a:xfrm>
                    <a:off x="7778506" y="3315775"/>
                    <a:ext cx="540059" cy="620758"/>
                    <a:chOff x="776648" y="1230"/>
                    <a:chExt cx="540059" cy="620758"/>
                  </a:xfrm>
                  <a:grpFill/>
                </p:grpSpPr>
                <p:sp>
                  <p:nvSpPr>
                    <p:cNvPr id="195" name="Hexagon 30">
                      <a:extLst>
                        <a:ext uri="{FF2B5EF4-FFF2-40B4-BE49-F238E27FC236}">
                          <a16:creationId xmlns:a16="http://schemas.microsoft.com/office/drawing/2014/main" id="{9962059C-1250-C34E-8B43-65E031485AC5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736299" y="41579"/>
                      <a:ext cx="620758" cy="540059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grpFill/>
                    <a:ln>
                      <a:solidFill>
                        <a:srgbClr val="0A6CFF"/>
                      </a:solidFill>
                    </a:ln>
                  </p:spPr>
                  <p:style>
                    <a:lnRef idx="0">
                      <a:schemeClr val="lt1">
                        <a:hueOff val="0"/>
                        <a:satOff val="0"/>
                        <a:lumOff val="0"/>
                        <a:alphaOff val="0"/>
                      </a:schemeClr>
                    </a:lnRef>
                    <a:fillRef idx="3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fillRef>
                    <a:effectRef idx="2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effectRef>
                    <a:fontRef idx="minor">
                      <a:schemeClr val="lt1"/>
                    </a:fontRef>
                  </p:style>
                </p:sp>
                <p:sp>
                  <p:nvSpPr>
                    <p:cNvPr id="196" name="Hexagon 6">
                      <a:extLst>
                        <a:ext uri="{FF2B5EF4-FFF2-40B4-BE49-F238E27FC236}">
                          <a16:creationId xmlns:a16="http://schemas.microsoft.com/office/drawing/2014/main" id="{8B42A054-80AC-CF48-9366-7CDEACDF5A4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60807" y="97965"/>
                      <a:ext cx="371741" cy="427288"/>
                    </a:xfrm>
                    <a:prstGeom prst="rect">
                      <a:avLst/>
                    </a:prstGeom>
                    <a:grpFill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spcFirstLastPara="0" vert="horz" wrap="square" lIns="0" tIns="0" rIns="0" bIns="0" numCol="1" spcCol="1270" anchor="ctr" anchorCtr="0">
                      <a:noAutofit/>
                    </a:bodyPr>
                    <a:lstStyle/>
                    <a:p>
                      <a:pPr marL="0" lvl="0" indent="0" algn="ctr" defTabSz="6223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  <a:buNone/>
                      </a:pPr>
                      <a:r>
                        <a:rPr lang="zh-CN" altLang="en-US" sz="1200" kern="12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易观</a:t>
                      </a:r>
                    </a:p>
                  </p:txBody>
                </p:sp>
              </p:grpSp>
              <p:grpSp>
                <p:nvGrpSpPr>
                  <p:cNvPr id="180" name="Group 14">
                    <a:extLst>
                      <a:ext uri="{FF2B5EF4-FFF2-40B4-BE49-F238E27FC236}">
                        <a16:creationId xmlns:a16="http://schemas.microsoft.com/office/drawing/2014/main" id="{481A041F-E45F-7549-879D-9165EF855709}"/>
                      </a:ext>
                    </a:extLst>
                  </p:cNvPr>
                  <p:cNvGrpSpPr/>
                  <p:nvPr/>
                </p:nvGrpSpPr>
                <p:grpSpPr>
                  <a:xfrm>
                    <a:off x="8069021" y="3842675"/>
                    <a:ext cx="540059" cy="620758"/>
                    <a:chOff x="1067163" y="528130"/>
                    <a:chExt cx="540059" cy="620758"/>
                  </a:xfrm>
                  <a:grpFill/>
                </p:grpSpPr>
                <p:sp>
                  <p:nvSpPr>
                    <p:cNvPr id="193" name="Hexagon 28">
                      <a:extLst>
                        <a:ext uri="{FF2B5EF4-FFF2-40B4-BE49-F238E27FC236}">
                          <a16:creationId xmlns:a16="http://schemas.microsoft.com/office/drawing/2014/main" id="{7678E776-1029-4C4A-BD01-A32C4B783F89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026814" y="568479"/>
                      <a:ext cx="620758" cy="540059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grpFill/>
                    <a:ln>
                      <a:solidFill>
                        <a:srgbClr val="2700FE"/>
                      </a:solidFill>
                    </a:ln>
                  </p:spPr>
                  <p:style>
                    <a:lnRef idx="0">
                      <a:schemeClr val="lt1">
                        <a:hueOff val="0"/>
                        <a:satOff val="0"/>
                        <a:lumOff val="0"/>
                        <a:alphaOff val="0"/>
                      </a:schemeClr>
                    </a:lnRef>
                    <a:fillRef idx="3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fillRef>
                    <a:effectRef idx="2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effectRef>
                    <a:fontRef idx="minor">
                      <a:schemeClr val="lt1"/>
                    </a:fontRef>
                  </p:style>
                </p:sp>
                <p:sp>
                  <p:nvSpPr>
                    <p:cNvPr id="194" name="Hexagon 8">
                      <a:extLst>
                        <a:ext uri="{FF2B5EF4-FFF2-40B4-BE49-F238E27FC236}">
                          <a16:creationId xmlns:a16="http://schemas.microsoft.com/office/drawing/2014/main" id="{E37325EF-1CB9-974C-9572-C689DFA215E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51322" y="624865"/>
                      <a:ext cx="371741" cy="427288"/>
                    </a:xfrm>
                    <a:prstGeom prst="rect">
                      <a:avLst/>
                    </a:prstGeom>
                    <a:grpFill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spcFirstLastPara="0" vert="horz" wrap="square" lIns="41910" tIns="41910" rIns="41910" bIns="41910" numCol="1" spcCol="1270" anchor="ctr" anchorCtr="0">
                      <a:noAutofit/>
                    </a:bodyPr>
                    <a:lstStyle/>
                    <a:p>
                      <a:pPr marL="0" lvl="0" indent="0" algn="ctr" defTabSz="48895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  <a:buNone/>
                      </a:pPr>
                      <a:r>
                        <a:rPr lang="zh-CN" altLang="en-US" sz="1200" kern="12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腾讯</a:t>
                      </a:r>
                    </a:p>
                  </p:txBody>
                </p:sp>
              </p:grpSp>
              <p:grpSp>
                <p:nvGrpSpPr>
                  <p:cNvPr id="181" name="Group 15">
                    <a:extLst>
                      <a:ext uri="{FF2B5EF4-FFF2-40B4-BE49-F238E27FC236}">
                        <a16:creationId xmlns:a16="http://schemas.microsoft.com/office/drawing/2014/main" id="{5994853D-B61D-8D4B-97EF-15E5C6066322}"/>
                      </a:ext>
                    </a:extLst>
                  </p:cNvPr>
                  <p:cNvGrpSpPr/>
                  <p:nvPr/>
                </p:nvGrpSpPr>
                <p:grpSpPr>
                  <a:xfrm>
                    <a:off x="8652285" y="3842675"/>
                    <a:ext cx="540059" cy="620758"/>
                    <a:chOff x="1650427" y="528130"/>
                    <a:chExt cx="540059" cy="620758"/>
                  </a:xfrm>
                  <a:grpFill/>
                </p:grpSpPr>
                <p:sp>
                  <p:nvSpPr>
                    <p:cNvPr id="191" name="Hexagon 26">
                      <a:extLst>
                        <a:ext uri="{FF2B5EF4-FFF2-40B4-BE49-F238E27FC236}">
                          <a16:creationId xmlns:a16="http://schemas.microsoft.com/office/drawing/2014/main" id="{1C7606D1-10A7-834B-AA6F-0CD1396E3347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610078" y="568479"/>
                      <a:ext cx="620758" cy="540059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grpFill/>
                    <a:ln>
                      <a:solidFill>
                        <a:srgbClr val="2700FE"/>
                      </a:solidFill>
                    </a:ln>
                  </p:spPr>
                  <p:style>
                    <a:lnRef idx="0">
                      <a:schemeClr val="lt1">
                        <a:hueOff val="0"/>
                        <a:satOff val="0"/>
                        <a:lumOff val="0"/>
                        <a:alphaOff val="0"/>
                      </a:schemeClr>
                    </a:lnRef>
                    <a:fillRef idx="3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fillRef>
                    <a:effectRef idx="2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effectRef>
                    <a:fontRef idx="minor">
                      <a:schemeClr val="lt1"/>
                    </a:fontRef>
                  </p:style>
                </p:sp>
                <p:sp>
                  <p:nvSpPr>
                    <p:cNvPr id="192" name="Hexagon 10">
                      <a:extLst>
                        <a:ext uri="{FF2B5EF4-FFF2-40B4-BE49-F238E27FC236}">
                          <a16:creationId xmlns:a16="http://schemas.microsoft.com/office/drawing/2014/main" id="{FFED7704-52DC-7242-AFE0-ED8B541ABB1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734586" y="624865"/>
                      <a:ext cx="371741" cy="427288"/>
                    </a:xfrm>
                    <a:prstGeom prst="rect">
                      <a:avLst/>
                    </a:prstGeom>
                    <a:grpFill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spcFirstLastPara="0" vert="horz" wrap="square" lIns="0" tIns="0" rIns="0" bIns="0" numCol="1" spcCol="1270" anchor="ctr" anchorCtr="0">
                      <a:noAutofit/>
                    </a:bodyPr>
                    <a:lstStyle/>
                    <a:p>
                      <a:pPr marL="0" lvl="0" indent="0" algn="ctr" defTabSz="466725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  <a:buNone/>
                      </a:pPr>
                      <a:r>
                        <a:rPr lang="zh-CN" altLang="en-US" sz="1200" kern="12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京东</a:t>
                      </a:r>
                    </a:p>
                  </p:txBody>
                </p:sp>
              </p:grpSp>
              <p:grpSp>
                <p:nvGrpSpPr>
                  <p:cNvPr id="182" name="Group 17">
                    <a:extLst>
                      <a:ext uri="{FF2B5EF4-FFF2-40B4-BE49-F238E27FC236}">
                        <a16:creationId xmlns:a16="http://schemas.microsoft.com/office/drawing/2014/main" id="{440E1C21-53F4-5E43-A561-4A5A3A32E210}"/>
                      </a:ext>
                    </a:extLst>
                  </p:cNvPr>
                  <p:cNvGrpSpPr/>
                  <p:nvPr/>
                </p:nvGrpSpPr>
                <p:grpSpPr>
                  <a:xfrm>
                    <a:off x="8361770" y="4369574"/>
                    <a:ext cx="540059" cy="620758"/>
                    <a:chOff x="1359912" y="1055029"/>
                    <a:chExt cx="540059" cy="620758"/>
                  </a:xfrm>
                  <a:grpFill/>
                </p:grpSpPr>
                <p:sp>
                  <p:nvSpPr>
                    <p:cNvPr id="189" name="Hexagon 24">
                      <a:extLst>
                        <a:ext uri="{FF2B5EF4-FFF2-40B4-BE49-F238E27FC236}">
                          <a16:creationId xmlns:a16="http://schemas.microsoft.com/office/drawing/2014/main" id="{BD66A223-8047-594E-B7B0-992383638B15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319563" y="1095378"/>
                      <a:ext cx="620758" cy="540059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grpFill/>
                    <a:ln>
                      <a:solidFill>
                        <a:srgbClr val="2700FE"/>
                      </a:solidFill>
                    </a:ln>
                  </p:spPr>
                  <p:style>
                    <a:lnRef idx="0">
                      <a:schemeClr val="lt1">
                        <a:hueOff val="0"/>
                        <a:satOff val="0"/>
                        <a:lumOff val="0"/>
                        <a:alphaOff val="0"/>
                      </a:schemeClr>
                    </a:lnRef>
                    <a:fillRef idx="3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fillRef>
                    <a:effectRef idx="2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effectRef>
                    <a:fontRef idx="minor">
                      <a:schemeClr val="lt1"/>
                    </a:fontRef>
                  </p:style>
                </p:sp>
                <p:sp>
                  <p:nvSpPr>
                    <p:cNvPr id="190" name="Hexagon 12">
                      <a:extLst>
                        <a:ext uri="{FF2B5EF4-FFF2-40B4-BE49-F238E27FC236}">
                          <a16:creationId xmlns:a16="http://schemas.microsoft.com/office/drawing/2014/main" id="{D1C7BDE2-D655-D445-9435-F3AD53A35A1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44071" y="1151764"/>
                      <a:ext cx="371741" cy="427288"/>
                    </a:xfrm>
                    <a:prstGeom prst="rect">
                      <a:avLst/>
                    </a:prstGeom>
                    <a:grpFill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spcFirstLastPara="0" vert="horz" wrap="square" lIns="41910" tIns="41910" rIns="41910" bIns="41910" numCol="1" spcCol="1270" anchor="ctr" anchorCtr="0">
                      <a:noAutofit/>
                    </a:bodyPr>
                    <a:lstStyle/>
                    <a:p>
                      <a:pPr marL="0" lvl="0" indent="0" algn="ctr" defTabSz="48895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  <a:buNone/>
                      </a:pPr>
                      <a:r>
                        <a:rPr lang="zh-CN" altLang="en-US" sz="1200" kern="12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平安</a:t>
                      </a:r>
                    </a:p>
                  </p:txBody>
                </p:sp>
              </p:grpSp>
              <p:grpSp>
                <p:nvGrpSpPr>
                  <p:cNvPr id="183" name="Group 18">
                    <a:extLst>
                      <a:ext uri="{FF2B5EF4-FFF2-40B4-BE49-F238E27FC236}">
                        <a16:creationId xmlns:a16="http://schemas.microsoft.com/office/drawing/2014/main" id="{2BFC8E41-D03B-194B-963B-BBCAFF9980C5}"/>
                      </a:ext>
                    </a:extLst>
                  </p:cNvPr>
                  <p:cNvGrpSpPr/>
                  <p:nvPr/>
                </p:nvGrpSpPr>
                <p:grpSpPr>
                  <a:xfrm>
                    <a:off x="7770525" y="4376494"/>
                    <a:ext cx="540059" cy="620758"/>
                    <a:chOff x="768667" y="1061949"/>
                    <a:chExt cx="540059" cy="620758"/>
                  </a:xfrm>
                  <a:grpFill/>
                </p:grpSpPr>
                <p:sp>
                  <p:nvSpPr>
                    <p:cNvPr id="187" name="Hexagon 22">
                      <a:extLst>
                        <a:ext uri="{FF2B5EF4-FFF2-40B4-BE49-F238E27FC236}">
                          <a16:creationId xmlns:a16="http://schemas.microsoft.com/office/drawing/2014/main" id="{17703428-9525-6D4A-B12D-01091690CCE8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728318" y="1102298"/>
                      <a:ext cx="620758" cy="540059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grpFill/>
                    <a:ln>
                      <a:solidFill>
                        <a:srgbClr val="2700FE"/>
                      </a:solidFill>
                    </a:ln>
                  </p:spPr>
                  <p:style>
                    <a:lnRef idx="0">
                      <a:schemeClr val="lt1">
                        <a:hueOff val="0"/>
                        <a:satOff val="0"/>
                        <a:lumOff val="0"/>
                        <a:alphaOff val="0"/>
                      </a:schemeClr>
                    </a:lnRef>
                    <a:fillRef idx="3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fillRef>
                    <a:effectRef idx="2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effectRef>
                    <a:fontRef idx="minor">
                      <a:schemeClr val="lt1"/>
                    </a:fontRef>
                  </p:style>
                </p:sp>
                <p:sp>
                  <p:nvSpPr>
                    <p:cNvPr id="188" name="Hexagon 14">
                      <a:extLst>
                        <a:ext uri="{FF2B5EF4-FFF2-40B4-BE49-F238E27FC236}">
                          <a16:creationId xmlns:a16="http://schemas.microsoft.com/office/drawing/2014/main" id="{05D6E41A-3D1D-C840-83E4-790B8698606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60807" y="1151764"/>
                      <a:ext cx="371741" cy="427288"/>
                    </a:xfrm>
                    <a:prstGeom prst="rect">
                      <a:avLst/>
                    </a:prstGeom>
                    <a:noFill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spcFirstLastPara="0" vert="horz" wrap="square" lIns="0" tIns="0" rIns="0" bIns="0" numCol="1" spcCol="1270" anchor="ctr" anchorCtr="0">
                      <a:noAutofit/>
                    </a:bodyPr>
                    <a:lstStyle/>
                    <a:p>
                      <a:pPr marL="0" lvl="0" indent="0" algn="ctr" defTabSz="3556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  <a:buNone/>
                      </a:pPr>
                      <a:r>
                        <a:rPr lang="zh-CN" altLang="en-US" sz="12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华为</a:t>
                      </a:r>
                      <a:endParaRPr lang="zh-CN" altLang="en-US" sz="1200" kern="12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p:txBody>
                </p:sp>
              </p:grpSp>
              <p:grpSp>
                <p:nvGrpSpPr>
                  <p:cNvPr id="184" name="Group 19">
                    <a:extLst>
                      <a:ext uri="{FF2B5EF4-FFF2-40B4-BE49-F238E27FC236}">
                        <a16:creationId xmlns:a16="http://schemas.microsoft.com/office/drawing/2014/main" id="{AD255A84-FB54-EC44-B97E-30529CDACF99}"/>
                      </a:ext>
                    </a:extLst>
                  </p:cNvPr>
                  <p:cNvGrpSpPr/>
                  <p:nvPr/>
                </p:nvGrpSpPr>
                <p:grpSpPr>
                  <a:xfrm>
                    <a:off x="8069021" y="4896474"/>
                    <a:ext cx="540059" cy="620758"/>
                    <a:chOff x="1067163" y="1581929"/>
                    <a:chExt cx="540059" cy="620758"/>
                  </a:xfrm>
                  <a:grpFill/>
                </p:grpSpPr>
                <p:sp>
                  <p:nvSpPr>
                    <p:cNvPr id="185" name="Hexagon 20">
                      <a:extLst>
                        <a:ext uri="{FF2B5EF4-FFF2-40B4-BE49-F238E27FC236}">
                          <a16:creationId xmlns:a16="http://schemas.microsoft.com/office/drawing/2014/main" id="{55982CBF-075B-D041-B527-0DF2FA71DDC0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026814" y="1622278"/>
                      <a:ext cx="620758" cy="540059"/>
                    </a:xfrm>
                    <a:prstGeom prst="hexagon">
                      <a:avLst>
                        <a:gd name="adj" fmla="val 25000"/>
                        <a:gd name="vf" fmla="val 115470"/>
                      </a:avLst>
                    </a:prstGeom>
                    <a:grpFill/>
                    <a:ln>
                      <a:solidFill>
                        <a:srgbClr val="2700FE"/>
                      </a:solidFill>
                    </a:ln>
                  </p:spPr>
                  <p:style>
                    <a:lnRef idx="0">
                      <a:schemeClr val="lt1">
                        <a:hueOff val="0"/>
                        <a:satOff val="0"/>
                        <a:lumOff val="0"/>
                        <a:alphaOff val="0"/>
                      </a:schemeClr>
                    </a:lnRef>
                    <a:fillRef idx="3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fillRef>
                    <a:effectRef idx="2">
                      <a:schemeClr val="accent1">
                        <a:hueOff val="0"/>
                        <a:satOff val="0"/>
                        <a:lumOff val="0"/>
                        <a:alphaOff val="0"/>
                      </a:schemeClr>
                    </a:effectRef>
                    <a:fontRef idx="minor">
                      <a:schemeClr val="lt1"/>
                    </a:fontRef>
                  </p:style>
                </p:sp>
                <p:sp>
                  <p:nvSpPr>
                    <p:cNvPr id="186" name="Hexagon 16">
                      <a:extLst>
                        <a:ext uri="{FF2B5EF4-FFF2-40B4-BE49-F238E27FC236}">
                          <a16:creationId xmlns:a16="http://schemas.microsoft.com/office/drawing/2014/main" id="{C18A1AB1-F5BB-4842-B9F7-1DE8A738DD7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51322" y="1678664"/>
                      <a:ext cx="371741" cy="427288"/>
                    </a:xfrm>
                    <a:prstGeom prst="rect">
                      <a:avLst/>
                    </a:prstGeom>
                    <a:noFill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spcFirstLastPara="0" vert="horz" wrap="square" lIns="41910" tIns="41910" rIns="41910" bIns="41910" numCol="1" spcCol="1270" anchor="ctr" anchorCtr="0">
                      <a:noAutofit/>
                    </a:bodyPr>
                    <a:lstStyle/>
                    <a:p>
                      <a:pPr marL="0" lvl="0" indent="0" algn="ctr" defTabSz="48895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  <a:buNone/>
                      </a:pPr>
                      <a:r>
                        <a:rPr lang="zh-CN" altLang="en-US" sz="1200" kern="12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陌陌</a:t>
                      </a:r>
                    </a:p>
                  </p:txBody>
                </p:sp>
              </p:grpSp>
            </p:grpSp>
            <p:sp>
              <p:nvSpPr>
                <p:cNvPr id="159" name="Hexagon 24">
                  <a:extLst>
                    <a:ext uri="{FF2B5EF4-FFF2-40B4-BE49-F238E27FC236}">
                      <a16:creationId xmlns:a16="http://schemas.microsoft.com/office/drawing/2014/main" id="{2C25D1A8-98E0-784C-9DE9-67E5762FFFA0}"/>
                    </a:ext>
                  </a:extLst>
                </p:cNvPr>
                <p:cNvSpPr/>
                <p:nvPr/>
              </p:nvSpPr>
              <p:spPr>
                <a:xfrm rot="5400000">
                  <a:off x="10781066" y="3423417"/>
                  <a:ext cx="723782" cy="705998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grpFill/>
                <a:ln>
                  <a:solidFill>
                    <a:srgbClr val="2700FE"/>
                  </a:solidFill>
                </a:ln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2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endParaRPr lang="zh-CN" altLang="en-US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160" name="Hexagon 16">
                  <a:extLst>
                    <a:ext uri="{FF2B5EF4-FFF2-40B4-BE49-F238E27FC236}">
                      <a16:creationId xmlns:a16="http://schemas.microsoft.com/office/drawing/2014/main" id="{FC80F678-D32A-4045-B7AD-43BD7B2200C9}"/>
                    </a:ext>
                  </a:extLst>
                </p:cNvPr>
                <p:cNvSpPr txBox="1"/>
                <p:nvPr/>
              </p:nvSpPr>
              <p:spPr>
                <a:xfrm>
                  <a:off x="10916162" y="3534474"/>
                  <a:ext cx="485962" cy="498203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41910" tIns="41910" rIns="41910" bIns="41910" numCol="1" spcCol="1270" anchor="ctr" anchorCtr="0">
                  <a:noAutofit/>
                </a:bodyPr>
                <a:lstStyle/>
                <a:p>
                  <a:pPr marL="0" lvl="0" indent="0" algn="ctr" defTabSz="4889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观远</a:t>
                  </a:r>
                  <a:endParaRPr lang="zh-CN" altLang="en-US" sz="1200" kern="12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161" name="Hexagon 30">
                  <a:extLst>
                    <a:ext uri="{FF2B5EF4-FFF2-40B4-BE49-F238E27FC236}">
                      <a16:creationId xmlns:a16="http://schemas.microsoft.com/office/drawing/2014/main" id="{553C40F7-D0CC-674A-B239-D5DAAD163AB6}"/>
                    </a:ext>
                  </a:extLst>
                </p:cNvPr>
                <p:cNvSpPr/>
                <p:nvPr/>
              </p:nvSpPr>
              <p:spPr>
                <a:xfrm rot="5400000">
                  <a:off x="9267444" y="2181342"/>
                  <a:ext cx="723782" cy="705998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grpFill/>
                <a:ln>
                  <a:solidFill>
                    <a:srgbClr val="0A6CFF"/>
                  </a:solidFill>
                </a:ln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2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62" name="Hexagon 6">
                  <a:extLst>
                    <a:ext uri="{FF2B5EF4-FFF2-40B4-BE49-F238E27FC236}">
                      <a16:creationId xmlns:a16="http://schemas.microsoft.com/office/drawing/2014/main" id="{588456CA-1A7B-0742-8610-E4FB92BD8C7E}"/>
                    </a:ext>
                  </a:extLst>
                </p:cNvPr>
                <p:cNvSpPr txBox="1"/>
                <p:nvPr/>
              </p:nvSpPr>
              <p:spPr>
                <a:xfrm>
                  <a:off x="9404720" y="2295362"/>
                  <a:ext cx="485962" cy="498203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zh-CN" altLang="en-US" sz="1200" kern="12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阿里</a:t>
                  </a:r>
                </a:p>
              </p:txBody>
            </p:sp>
            <p:sp>
              <p:nvSpPr>
                <p:cNvPr id="163" name="Hexagon 24">
                  <a:extLst>
                    <a:ext uri="{FF2B5EF4-FFF2-40B4-BE49-F238E27FC236}">
                      <a16:creationId xmlns:a16="http://schemas.microsoft.com/office/drawing/2014/main" id="{DE52FE8C-631D-EC49-A07B-41350F836044}"/>
                    </a:ext>
                  </a:extLst>
                </p:cNvPr>
                <p:cNvSpPr/>
                <p:nvPr/>
              </p:nvSpPr>
              <p:spPr>
                <a:xfrm rot="5400000">
                  <a:off x="10400440" y="4015413"/>
                  <a:ext cx="723782" cy="705998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grpFill/>
                <a:ln>
                  <a:solidFill>
                    <a:srgbClr val="2700FE"/>
                  </a:solidFill>
                </a:ln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2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endParaRPr lang="zh-CN" altLang="en-US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164" name="Hexagon 16">
                  <a:extLst>
                    <a:ext uri="{FF2B5EF4-FFF2-40B4-BE49-F238E27FC236}">
                      <a16:creationId xmlns:a16="http://schemas.microsoft.com/office/drawing/2014/main" id="{1F2ADC23-E66E-6E4D-9A48-EE156A529B0E}"/>
                    </a:ext>
                  </a:extLst>
                </p:cNvPr>
                <p:cNvSpPr txBox="1"/>
                <p:nvPr/>
              </p:nvSpPr>
              <p:spPr>
                <a:xfrm>
                  <a:off x="10500337" y="4135403"/>
                  <a:ext cx="485962" cy="498203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41910" tIns="41910" rIns="41910" bIns="41910" numCol="1" spcCol="1270" anchor="ctr" anchorCtr="0">
                  <a:noAutofit/>
                </a:bodyPr>
                <a:lstStyle/>
                <a:p>
                  <a:pPr marL="0" lvl="0" indent="0" algn="ctr" defTabSz="4889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趣加</a:t>
                  </a:r>
                  <a:endParaRPr lang="zh-CN" altLang="en-US" sz="1200" kern="12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165" name="Hexagon 22">
                  <a:extLst>
                    <a:ext uri="{FF2B5EF4-FFF2-40B4-BE49-F238E27FC236}">
                      <a16:creationId xmlns:a16="http://schemas.microsoft.com/office/drawing/2014/main" id="{F66E3444-0DFD-E440-BF2E-0C0BAE64D878}"/>
                    </a:ext>
                  </a:extLst>
                </p:cNvPr>
                <p:cNvSpPr/>
                <p:nvPr/>
              </p:nvSpPr>
              <p:spPr>
                <a:xfrm rot="5400000">
                  <a:off x="9234750" y="3397910"/>
                  <a:ext cx="723782" cy="705998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grpFill/>
                <a:ln>
                  <a:solidFill>
                    <a:srgbClr val="2700FE"/>
                  </a:solidFill>
                </a:ln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2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66" name="Hexagon 14">
                  <a:extLst>
                    <a:ext uri="{FF2B5EF4-FFF2-40B4-BE49-F238E27FC236}">
                      <a16:creationId xmlns:a16="http://schemas.microsoft.com/office/drawing/2014/main" id="{051A52C3-D351-0B4A-8C55-560377EF76C8}"/>
                    </a:ext>
                  </a:extLst>
                </p:cNvPr>
                <p:cNvSpPr txBox="1"/>
                <p:nvPr/>
              </p:nvSpPr>
              <p:spPr>
                <a:xfrm>
                  <a:off x="9349376" y="3505738"/>
                  <a:ext cx="485962" cy="498203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小米</a:t>
                  </a:r>
                  <a:endParaRPr lang="zh-CN" altLang="en-US" sz="1200" kern="12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167" name="Hexagon 22">
                  <a:extLst>
                    <a:ext uri="{FF2B5EF4-FFF2-40B4-BE49-F238E27FC236}">
                      <a16:creationId xmlns:a16="http://schemas.microsoft.com/office/drawing/2014/main" id="{4D742B2D-971D-B64D-9D92-FBD3ED1EB74D}"/>
                    </a:ext>
                  </a:extLst>
                </p:cNvPr>
                <p:cNvSpPr/>
                <p:nvPr/>
              </p:nvSpPr>
              <p:spPr>
                <a:xfrm rot="5400000">
                  <a:off x="8847766" y="2802273"/>
                  <a:ext cx="723782" cy="705998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grpFill/>
                <a:ln>
                  <a:solidFill>
                    <a:srgbClr val="2700FE"/>
                  </a:solidFill>
                </a:ln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2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68" name="Hexagon 14">
                  <a:extLst>
                    <a:ext uri="{FF2B5EF4-FFF2-40B4-BE49-F238E27FC236}">
                      <a16:creationId xmlns:a16="http://schemas.microsoft.com/office/drawing/2014/main" id="{4936690D-6E08-644E-8EC8-63C018D24B75}"/>
                    </a:ext>
                  </a:extLst>
                </p:cNvPr>
                <p:cNvSpPr txBox="1"/>
                <p:nvPr/>
              </p:nvSpPr>
              <p:spPr>
                <a:xfrm>
                  <a:off x="8928560" y="2888115"/>
                  <a:ext cx="485962" cy="498203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滴滴</a:t>
                  </a:r>
                  <a:endParaRPr lang="zh-CN" altLang="en-US" sz="1200" kern="12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169" name="Hexagon 22">
                  <a:extLst>
                    <a:ext uri="{FF2B5EF4-FFF2-40B4-BE49-F238E27FC236}">
                      <a16:creationId xmlns:a16="http://schemas.microsoft.com/office/drawing/2014/main" id="{0B04BD8A-19C1-9147-B0C2-9726E67E867B}"/>
                    </a:ext>
                  </a:extLst>
                </p:cNvPr>
                <p:cNvSpPr/>
                <p:nvPr/>
              </p:nvSpPr>
              <p:spPr>
                <a:xfrm rot="5400000">
                  <a:off x="9648608" y="4015413"/>
                  <a:ext cx="723782" cy="705998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grpFill/>
                <a:ln>
                  <a:solidFill>
                    <a:srgbClr val="2700FE"/>
                  </a:solidFill>
                </a:ln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2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70" name="Hexagon 14">
                  <a:extLst>
                    <a:ext uri="{FF2B5EF4-FFF2-40B4-BE49-F238E27FC236}">
                      <a16:creationId xmlns:a16="http://schemas.microsoft.com/office/drawing/2014/main" id="{AEC757A5-CCC3-D949-B542-467B9D689810}"/>
                    </a:ext>
                  </a:extLst>
                </p:cNvPr>
                <p:cNvSpPr txBox="1"/>
                <p:nvPr/>
              </p:nvSpPr>
              <p:spPr>
                <a:xfrm>
                  <a:off x="9785724" y="4118565"/>
                  <a:ext cx="485962" cy="498203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中移动</a:t>
                  </a:r>
                  <a:endParaRPr lang="zh-CN" altLang="en-US" sz="1200" kern="12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171" name="Hexagon 22">
                  <a:extLst>
                    <a:ext uri="{FF2B5EF4-FFF2-40B4-BE49-F238E27FC236}">
                      <a16:creationId xmlns:a16="http://schemas.microsoft.com/office/drawing/2014/main" id="{16BFFE4C-E0AB-0747-91A7-209B3BB189C9}"/>
                    </a:ext>
                  </a:extLst>
                </p:cNvPr>
                <p:cNvSpPr/>
                <p:nvPr/>
              </p:nvSpPr>
              <p:spPr>
                <a:xfrm rot="5400000">
                  <a:off x="11134064" y="4055015"/>
                  <a:ext cx="723782" cy="705998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grpFill/>
                <a:ln>
                  <a:solidFill>
                    <a:srgbClr val="2700FE"/>
                  </a:solidFill>
                </a:ln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2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72" name="Hexagon 14">
                  <a:extLst>
                    <a:ext uri="{FF2B5EF4-FFF2-40B4-BE49-F238E27FC236}">
                      <a16:creationId xmlns:a16="http://schemas.microsoft.com/office/drawing/2014/main" id="{9E442D29-3123-F644-8090-9653F1EB33B9}"/>
                    </a:ext>
                  </a:extLst>
                </p:cNvPr>
                <p:cNvSpPr txBox="1"/>
                <p:nvPr/>
              </p:nvSpPr>
              <p:spPr>
                <a:xfrm>
                  <a:off x="11308291" y="4129374"/>
                  <a:ext cx="485962" cy="498203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zh-CN" altLang="en-US" sz="1200" kern="12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荔枝</a:t>
                  </a:r>
                </a:p>
              </p:txBody>
            </p:sp>
            <p:sp>
              <p:nvSpPr>
                <p:cNvPr id="173" name="文本框 172">
                  <a:extLst>
                    <a:ext uri="{FF2B5EF4-FFF2-40B4-BE49-F238E27FC236}">
                      <a16:creationId xmlns:a16="http://schemas.microsoft.com/office/drawing/2014/main" id="{4410A058-92E0-F942-A39F-D1E751858146}"/>
                    </a:ext>
                  </a:extLst>
                </p:cNvPr>
                <p:cNvSpPr txBox="1"/>
                <p:nvPr/>
              </p:nvSpPr>
              <p:spPr>
                <a:xfrm>
                  <a:off x="9627489" y="4865089"/>
                  <a:ext cx="1721450" cy="341712"/>
                </a:xfrm>
                <a:prstGeom prst="rect">
                  <a:avLst/>
                </a:prstGeom>
                <a:grp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zh-CN" altLang="en-US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贡献者公司分布</a:t>
                  </a:r>
                </a:p>
              </p:txBody>
            </p:sp>
            <p:sp>
              <p:nvSpPr>
                <p:cNvPr id="174" name="Hexagon 22">
                  <a:extLst>
                    <a:ext uri="{FF2B5EF4-FFF2-40B4-BE49-F238E27FC236}">
                      <a16:creationId xmlns:a16="http://schemas.microsoft.com/office/drawing/2014/main" id="{691AA3A4-099C-8144-8E64-E856C845F90C}"/>
                    </a:ext>
                  </a:extLst>
                </p:cNvPr>
                <p:cNvSpPr/>
                <p:nvPr/>
              </p:nvSpPr>
              <p:spPr>
                <a:xfrm rot="5400000">
                  <a:off x="11165796" y="2796783"/>
                  <a:ext cx="723782" cy="705998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grpFill/>
                <a:ln>
                  <a:solidFill>
                    <a:srgbClr val="2700FE"/>
                  </a:solidFill>
                </a:ln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2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75" name="Hexagon 12">
                  <a:extLst>
                    <a:ext uri="{FF2B5EF4-FFF2-40B4-BE49-F238E27FC236}">
                      <a16:creationId xmlns:a16="http://schemas.microsoft.com/office/drawing/2014/main" id="{E04C0179-23C5-EE48-9948-63366794AAD8}"/>
                    </a:ext>
                  </a:extLst>
                </p:cNvPr>
                <p:cNvSpPr txBox="1"/>
                <p:nvPr/>
              </p:nvSpPr>
              <p:spPr>
                <a:xfrm>
                  <a:off x="11308291" y="2923481"/>
                  <a:ext cx="485962" cy="498203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41910" tIns="41910" rIns="41910" bIns="41910" numCol="1" spcCol="1270" anchor="ctr" anchorCtr="0">
                  <a:noAutofit/>
                </a:bodyPr>
                <a:lstStyle/>
                <a:p>
                  <a:pPr marL="0" lvl="0" indent="0" algn="ctr" defTabSz="4889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CN" sz="1200" kern="12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360</a:t>
                  </a:r>
                  <a:endParaRPr lang="zh-CN" altLang="en-US" sz="1200" kern="12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176" name="Hexagon 22">
                  <a:extLst>
                    <a:ext uri="{FF2B5EF4-FFF2-40B4-BE49-F238E27FC236}">
                      <a16:creationId xmlns:a16="http://schemas.microsoft.com/office/drawing/2014/main" id="{A830D708-4FC2-A14E-BC06-78FF4C0189A0}"/>
                    </a:ext>
                  </a:extLst>
                </p:cNvPr>
                <p:cNvSpPr/>
                <p:nvPr/>
              </p:nvSpPr>
              <p:spPr>
                <a:xfrm rot="5400000">
                  <a:off x="8876845" y="4066197"/>
                  <a:ext cx="723782" cy="705998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grpFill/>
                <a:ln>
                  <a:solidFill>
                    <a:srgbClr val="2700FE"/>
                  </a:solidFill>
                </a:ln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2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endParaRPr lang="zh-CN" altLang="en-US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177" name="Hexagon 14">
                  <a:extLst>
                    <a:ext uri="{FF2B5EF4-FFF2-40B4-BE49-F238E27FC236}">
                      <a16:creationId xmlns:a16="http://schemas.microsoft.com/office/drawing/2014/main" id="{42F4FF29-4931-1F46-8145-825F70C57259}"/>
                    </a:ext>
                  </a:extLst>
                </p:cNvPr>
                <p:cNvSpPr txBox="1"/>
                <p:nvPr/>
              </p:nvSpPr>
              <p:spPr>
                <a:xfrm>
                  <a:off x="8960862" y="4138094"/>
                  <a:ext cx="485962" cy="498203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同程</a:t>
                  </a:r>
                  <a:endParaRPr lang="zh-CN" altLang="en-US" sz="1200" kern="1200" dirty="0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</p:grpSp>
        </p:grpSp>
        <p:sp>
          <p:nvSpPr>
            <p:cNvPr id="154" name="Hexagon 22">
              <a:extLst>
                <a:ext uri="{FF2B5EF4-FFF2-40B4-BE49-F238E27FC236}">
                  <a16:creationId xmlns:a16="http://schemas.microsoft.com/office/drawing/2014/main" id="{D5BF2E1E-58EF-1240-AD0B-897A2F1E3775}"/>
                </a:ext>
              </a:extLst>
            </p:cNvPr>
            <p:cNvSpPr/>
            <p:nvPr/>
          </p:nvSpPr>
          <p:spPr>
            <a:xfrm rot="5400000">
              <a:off x="3289689" y="4050221"/>
              <a:ext cx="782284" cy="738415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>
              <a:solidFill>
                <a:srgbClr val="2700FE"/>
              </a:solidFill>
            </a:ln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55" name="Hexagon 14">
              <a:extLst>
                <a:ext uri="{FF2B5EF4-FFF2-40B4-BE49-F238E27FC236}">
                  <a16:creationId xmlns:a16="http://schemas.microsoft.com/office/drawing/2014/main" id="{227AADEB-6E35-B642-9105-3A6F77806314}"/>
                </a:ext>
              </a:extLst>
            </p:cNvPr>
            <p:cNvSpPr txBox="1"/>
            <p:nvPr/>
          </p:nvSpPr>
          <p:spPr>
            <a:xfrm>
              <a:off x="3395751" y="4149858"/>
              <a:ext cx="508276" cy="538472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快手</a:t>
              </a:r>
              <a:endParaRPr lang="zh-CN" altLang="en-US" sz="1200" kern="1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01" name="文本框 200">
            <a:extLst>
              <a:ext uri="{FF2B5EF4-FFF2-40B4-BE49-F238E27FC236}">
                <a16:creationId xmlns:a16="http://schemas.microsoft.com/office/drawing/2014/main" id="{7C43270E-A55C-F640-8EE0-65CC2B048B77}"/>
              </a:ext>
            </a:extLst>
          </p:cNvPr>
          <p:cNvSpPr txBox="1"/>
          <p:nvPr/>
        </p:nvSpPr>
        <p:spPr>
          <a:xfrm>
            <a:off x="9002605" y="3702170"/>
            <a:ext cx="1338828" cy="369332"/>
          </a:xfrm>
          <a:prstGeom prst="rect">
            <a:avLst/>
          </a:prstGeom>
          <a:solidFill>
            <a:srgbClr val="4886D8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代码贡献者</a:t>
            </a:r>
          </a:p>
        </p:txBody>
      </p:sp>
      <p:sp>
        <p:nvSpPr>
          <p:cNvPr id="202" name="文本框 201">
            <a:extLst>
              <a:ext uri="{FF2B5EF4-FFF2-40B4-BE49-F238E27FC236}">
                <a16:creationId xmlns:a16="http://schemas.microsoft.com/office/drawing/2014/main" id="{D915DF42-44C1-0845-B7F7-022C5A4AB7C6}"/>
              </a:ext>
            </a:extLst>
          </p:cNvPr>
          <p:cNvSpPr txBox="1"/>
          <p:nvPr/>
        </p:nvSpPr>
        <p:spPr>
          <a:xfrm>
            <a:off x="9023897" y="5980638"/>
            <a:ext cx="1338828" cy="369332"/>
          </a:xfrm>
          <a:prstGeom prst="rect">
            <a:avLst/>
          </a:prstGeom>
          <a:solidFill>
            <a:srgbClr val="4886D8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文档贡献者</a:t>
            </a:r>
          </a:p>
        </p:txBody>
      </p:sp>
      <p:pic>
        <p:nvPicPr>
          <p:cNvPr id="203" name="图片 202">
            <a:extLst>
              <a:ext uri="{FF2B5EF4-FFF2-40B4-BE49-F238E27FC236}">
                <a16:creationId xmlns:a16="http://schemas.microsoft.com/office/drawing/2014/main" id="{59098931-C524-AD43-80CA-2A4BA7F19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0299" y="1735437"/>
            <a:ext cx="4022036" cy="1921355"/>
          </a:xfrm>
          <a:prstGeom prst="rect">
            <a:avLst/>
          </a:prstGeom>
          <a:solidFill>
            <a:srgbClr val="4886D8"/>
          </a:solidFill>
        </p:spPr>
      </p:pic>
      <p:pic>
        <p:nvPicPr>
          <p:cNvPr id="204" name="图片 203">
            <a:extLst>
              <a:ext uri="{FF2B5EF4-FFF2-40B4-BE49-F238E27FC236}">
                <a16:creationId xmlns:a16="http://schemas.microsoft.com/office/drawing/2014/main" id="{D34A967E-0723-534C-8703-CA96EFE665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0299" y="4169304"/>
            <a:ext cx="3600219" cy="1766145"/>
          </a:xfrm>
          <a:prstGeom prst="rect">
            <a:avLst/>
          </a:prstGeom>
          <a:solidFill>
            <a:srgbClr val="4886D8"/>
          </a:solidFill>
        </p:spPr>
      </p:pic>
      <p:sp>
        <p:nvSpPr>
          <p:cNvPr id="58" name="矩形 57">
            <a:extLst>
              <a:ext uri="{FF2B5EF4-FFF2-40B4-BE49-F238E27FC236}">
                <a16:creationId xmlns:a16="http://schemas.microsoft.com/office/drawing/2014/main" id="{6ADDFD3A-023A-0B47-A69D-A8D7E0BCB4AF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593617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47700" y="324317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zh-CN" altLang="en-US" sz="2800" dirty="0">
                <a:latin typeface="+mj-ea"/>
                <a:ea typeface="+mj-ea"/>
              </a:rPr>
              <a:t>部分用户案例</a:t>
            </a:r>
            <a:r>
              <a:rPr lang="en-US" altLang="zh-CN" sz="2800" dirty="0">
                <a:latin typeface="+mj-ea"/>
                <a:ea typeface="+mj-ea"/>
              </a:rPr>
              <a:t>(</a:t>
            </a:r>
            <a:r>
              <a:rPr lang="zh-CN" altLang="en-US" sz="2800" dirty="0">
                <a:latin typeface="+mj-ea"/>
                <a:ea typeface="+mj-ea"/>
              </a:rPr>
              <a:t>排名不分先后</a:t>
            </a:r>
            <a:r>
              <a:rPr lang="en-US" altLang="zh-CN" sz="2800" dirty="0">
                <a:latin typeface="+mj-ea"/>
                <a:ea typeface="+mj-ea"/>
              </a:rPr>
              <a:t>)</a:t>
            </a:r>
          </a:p>
        </p:txBody>
      </p:sp>
      <p:sp>
        <p:nvSpPr>
          <p:cNvPr id="103" name="Oval 136">
            <a:extLst>
              <a:ext uri="{FF2B5EF4-FFF2-40B4-BE49-F238E27FC236}">
                <a16:creationId xmlns:a16="http://schemas.microsoft.com/office/drawing/2014/main" id="{89DBA059-F9CB-1641-BE69-9D3CDDE369F8}"/>
              </a:ext>
            </a:extLst>
          </p:cNvPr>
          <p:cNvSpPr>
            <a:spLocks noChangeArrowheads="1"/>
          </p:cNvSpPr>
          <p:nvPr/>
        </p:nvSpPr>
        <p:spPr bwMode="auto">
          <a:xfrm rot="183110">
            <a:off x="8617888" y="6167055"/>
            <a:ext cx="67421" cy="6219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010C504-E1BE-794E-A837-696A17899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61" y="1268760"/>
            <a:ext cx="11631579" cy="526492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0FEADEB-F3A7-D44A-98F5-6389870344CF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436616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5540" y="318944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 err="1">
                <a:latin typeface="+mj-ea"/>
                <a:ea typeface="+mj-ea"/>
              </a:rPr>
              <a:t>DolphinScheduler</a:t>
            </a:r>
            <a:r>
              <a:rPr lang="zh-CN" altLang="en-US" sz="2800" dirty="0">
                <a:latin typeface="+mj-ea"/>
                <a:ea typeface="+mj-ea"/>
              </a:rPr>
              <a:t> 特点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103" name="Oval 136">
            <a:extLst>
              <a:ext uri="{FF2B5EF4-FFF2-40B4-BE49-F238E27FC236}">
                <a16:creationId xmlns:a16="http://schemas.microsoft.com/office/drawing/2014/main" id="{89DBA059-F9CB-1641-BE69-9D3CDDE369F8}"/>
              </a:ext>
            </a:extLst>
          </p:cNvPr>
          <p:cNvSpPr>
            <a:spLocks noChangeArrowheads="1"/>
          </p:cNvSpPr>
          <p:nvPr/>
        </p:nvSpPr>
        <p:spPr bwMode="auto">
          <a:xfrm rot="183110">
            <a:off x="8617888" y="6167055"/>
            <a:ext cx="67421" cy="6219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27FCBB2-5089-1A45-9F47-384CAD5E0577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3A6606EC-68F5-3D4B-9C1A-8DF0DBC95973}"/>
              </a:ext>
            </a:extLst>
          </p:cNvPr>
          <p:cNvGrpSpPr/>
          <p:nvPr/>
        </p:nvGrpSpPr>
        <p:grpSpPr>
          <a:xfrm>
            <a:off x="1315504" y="1497227"/>
            <a:ext cx="9543822" cy="4110329"/>
            <a:chOff x="1078834" y="1137180"/>
            <a:chExt cx="9543822" cy="4110329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D6596471-CFC7-204C-9510-8C555DDC4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8834" y="1311147"/>
              <a:ext cx="777307" cy="708721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CA21BE2B-DCD4-334E-AD15-6CE35C329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1661" y="3467447"/>
              <a:ext cx="716342" cy="647756"/>
            </a:xfrm>
            <a:prstGeom prst="rect">
              <a:avLst/>
            </a:prstGeom>
          </p:spPr>
        </p:pic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E4A029CB-56C0-7249-B43F-8970E2796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12256" y="1311147"/>
              <a:ext cx="746825" cy="609653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34833808-0612-7645-9AC8-49F2D4D25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77032" y="3404570"/>
              <a:ext cx="617273" cy="678239"/>
            </a:xfrm>
            <a:prstGeom prst="rect">
              <a:avLst/>
            </a:prstGeom>
          </p:spPr>
        </p:pic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0473908-8EF9-334D-943B-9A286F52B51E}"/>
                </a:ext>
              </a:extLst>
            </p:cNvPr>
            <p:cNvSpPr/>
            <p:nvPr/>
          </p:nvSpPr>
          <p:spPr>
            <a:xfrm>
              <a:off x="1878003" y="1137180"/>
              <a:ext cx="6096000" cy="64633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fontAlgn="t"/>
              <a:br>
                <a:rPr lang="zh-CN" altLang="en-US" b="1" dirty="0">
                  <a:solidFill>
                    <a:schemeClr val="accent2"/>
                  </a:solidFill>
                  <a:latin typeface="+mj-ea"/>
                  <a:ea typeface="+mj-ea"/>
                </a:rPr>
              </a:br>
              <a:r>
                <a:rPr lang="zh-CN" altLang="en-US" b="1" dirty="0">
                  <a:solidFill>
                    <a:schemeClr val="accent2"/>
                  </a:solidFill>
                  <a:latin typeface="+mj-ea"/>
                  <a:ea typeface="+mj-ea"/>
                </a:rPr>
                <a:t>高可靠性</a:t>
              </a:r>
              <a:endParaRPr lang="zh-CN" altLang="en-US" b="1" i="0" dirty="0">
                <a:solidFill>
                  <a:schemeClr val="accent2"/>
                </a:solidFill>
                <a:effectLst/>
                <a:latin typeface="+mj-ea"/>
                <a:ea typeface="+mj-ea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8DF1746A-E81D-314D-AC33-9308C85344A3}"/>
                </a:ext>
              </a:extLst>
            </p:cNvPr>
            <p:cNvSpPr/>
            <p:nvPr/>
          </p:nvSpPr>
          <p:spPr>
            <a:xfrm>
              <a:off x="1856141" y="3272858"/>
              <a:ext cx="6096000" cy="64633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fontAlgn="t"/>
              <a:br>
                <a:rPr lang="zh-CN" altLang="en-US" b="1" dirty="0">
                  <a:solidFill>
                    <a:schemeClr val="accent2"/>
                  </a:solidFill>
                  <a:latin typeface="+mj-ea"/>
                  <a:ea typeface="+mj-ea"/>
                </a:rPr>
              </a:br>
              <a:r>
                <a:rPr lang="zh-CN" altLang="en-US" b="1" dirty="0">
                  <a:solidFill>
                    <a:schemeClr val="accent2"/>
                  </a:solidFill>
                  <a:latin typeface="+mj-ea"/>
                  <a:ea typeface="+mj-ea"/>
                </a:rPr>
                <a:t>丰富的使用场景</a:t>
              </a:r>
              <a:endParaRPr lang="zh-CN" altLang="en-US" b="1" i="0" dirty="0">
                <a:solidFill>
                  <a:schemeClr val="accent2"/>
                </a:solidFill>
                <a:effectLst/>
                <a:latin typeface="+mj-ea"/>
                <a:ea typeface="+mj-ea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55C5040-4196-BB40-942C-7AEDECA2438E}"/>
                </a:ext>
              </a:extLst>
            </p:cNvPr>
            <p:cNvSpPr/>
            <p:nvPr/>
          </p:nvSpPr>
          <p:spPr>
            <a:xfrm>
              <a:off x="6670586" y="359602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accent2"/>
                  </a:solidFill>
                  <a:latin typeface="+mj-ea"/>
                  <a:ea typeface="+mj-ea"/>
                </a:rPr>
                <a:t>高扩展性</a:t>
              </a:r>
              <a:endParaRPr lang="zh-CN" altLang="en-US" b="1" i="0" dirty="0">
                <a:solidFill>
                  <a:schemeClr val="accent2"/>
                </a:solidFill>
                <a:effectLst/>
                <a:latin typeface="+mj-ea"/>
                <a:ea typeface="+mj-ea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F61299E3-F295-C646-85E2-FD368A282A96}"/>
                </a:ext>
              </a:extLst>
            </p:cNvPr>
            <p:cNvSpPr/>
            <p:nvPr/>
          </p:nvSpPr>
          <p:spPr>
            <a:xfrm>
              <a:off x="1856141" y="1870582"/>
              <a:ext cx="3199511" cy="10661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去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中心化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的多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Master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和多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Worker,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自身支持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HA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功能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,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采用任务队列来避免过载，不会造成机器卡死</a:t>
              </a: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BAF85DD-E0D8-424D-9C9D-E7F47EC22E82}"/>
                </a:ext>
              </a:extLst>
            </p:cNvPr>
            <p:cNvSpPr/>
            <p:nvPr/>
          </p:nvSpPr>
          <p:spPr>
            <a:xfrm>
              <a:off x="6672680" y="1892661"/>
              <a:ext cx="3620654" cy="10711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DAG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监控界面，所有流程定义都是可视化，通过拖拽任务定制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DAG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，通过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API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方式与第三方系统对接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,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一键部署</a:t>
              </a: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70EC81D1-10E6-914E-A41F-24C056C41150}"/>
                </a:ext>
              </a:extLst>
            </p:cNvPr>
            <p:cNvSpPr/>
            <p:nvPr/>
          </p:nvSpPr>
          <p:spPr>
            <a:xfrm>
              <a:off x="1856141" y="3897331"/>
              <a:ext cx="3268946" cy="13501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支持暂停恢复操作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.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支持多租户，更好的应对大数据的使用场景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.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支持更多的任务类型，如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spark, hive, </a:t>
              </a:r>
              <a:r>
                <a:rPr lang="en-US" altLang="zh-CN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mr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, python, </a:t>
              </a:r>
              <a:r>
                <a:rPr lang="en-US" altLang="zh-CN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sub_process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, shell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E9837144-1048-2446-8AC2-6360A4771EEC}"/>
                </a:ext>
              </a:extLst>
            </p:cNvPr>
            <p:cNvSpPr/>
            <p:nvPr/>
          </p:nvSpPr>
          <p:spPr>
            <a:xfrm>
              <a:off x="6670586" y="3919189"/>
              <a:ext cx="3952070" cy="10199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支持自定义任务类型，调度器使用分布式调度，调度能力随集群线性增长，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Master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Worker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支持动态上下线</a:t>
              </a:r>
            </a:p>
          </p:txBody>
        </p: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FAF7CF4D-84D3-4246-9DE4-0153C7DAB62F}"/>
              </a:ext>
            </a:extLst>
          </p:cNvPr>
          <p:cNvSpPr/>
          <p:nvPr/>
        </p:nvSpPr>
        <p:spPr>
          <a:xfrm>
            <a:off x="6840392" y="149722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t"/>
            <a:br>
              <a:rPr lang="zh-CN" altLang="en-US" b="1" dirty="0">
                <a:solidFill>
                  <a:schemeClr val="accent2"/>
                </a:solidFill>
                <a:latin typeface="+mj-ea"/>
                <a:ea typeface="+mj-ea"/>
              </a:rPr>
            </a:br>
            <a:r>
              <a:rPr lang="zh-CN" altLang="en-US" b="1" dirty="0">
                <a:solidFill>
                  <a:schemeClr val="accent2"/>
                </a:solidFill>
                <a:latin typeface="+mj-ea"/>
                <a:ea typeface="+mj-ea"/>
              </a:rPr>
              <a:t>简单易用</a:t>
            </a:r>
            <a:endParaRPr lang="zh-CN" altLang="en-US" b="1" i="0" dirty="0">
              <a:solidFill>
                <a:schemeClr val="accent2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28353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665540" y="318944"/>
            <a:ext cx="10515600" cy="590931"/>
          </a:xfrm>
          <a:prstGeom prst="rect">
            <a:avLst/>
          </a:prstGeom>
        </p:spPr>
        <p:txBody>
          <a:bodyPr/>
          <a:lstStyle/>
          <a:p>
            <a:r>
              <a:rPr lang="en-US" altLang="zh-CN" sz="2800" dirty="0" err="1">
                <a:latin typeface="+mj-ea"/>
                <a:ea typeface="+mj-ea"/>
              </a:rPr>
              <a:t>DolphinScheduler</a:t>
            </a:r>
            <a:r>
              <a:rPr lang="zh-CN" altLang="en-US" sz="2800" dirty="0">
                <a:latin typeface="+mj-ea"/>
                <a:ea typeface="+mj-ea"/>
              </a:rPr>
              <a:t> 主要能力</a:t>
            </a:r>
            <a:endParaRPr lang="en-US" altLang="zh-CN" sz="2800" dirty="0">
              <a:latin typeface="+mj-ea"/>
              <a:ea typeface="+mj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27FCBB2-5089-1A45-9F47-384CAD5E0577}"/>
              </a:ext>
            </a:extLst>
          </p:cNvPr>
          <p:cNvSpPr/>
          <p:nvPr/>
        </p:nvSpPr>
        <p:spPr>
          <a:xfrm>
            <a:off x="539750" y="280115"/>
            <a:ext cx="107950" cy="451406"/>
          </a:xfrm>
          <a:prstGeom prst="rect">
            <a:avLst/>
          </a:prstGeom>
          <a:solidFill>
            <a:srgbClr val="BF0000"/>
          </a:solidFill>
          <a:ln w="25400" cap="flat">
            <a:noFill/>
            <a:prstDash val="solid"/>
            <a:round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25400" tIns="25400" rIns="25400" bIns="25400" numCol="1" spcCol="38100" rtlCol="0" anchor="ctr" forceAA="0">
            <a:spAutoFit/>
          </a:bodyPr>
          <a:lstStyle/>
          <a:p>
            <a:pPr algn="ctr" defTabSz="412750" hangingPunct="0"/>
            <a:endParaRPr lang="zh-CN" altLang="en-US" sz="26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Helvetica Ligh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7D5688E-8AFF-BE4E-B419-4FDC914AA037}"/>
              </a:ext>
            </a:extLst>
          </p:cNvPr>
          <p:cNvGrpSpPr/>
          <p:nvPr/>
        </p:nvGrpSpPr>
        <p:grpSpPr>
          <a:xfrm>
            <a:off x="9068577" y="4185380"/>
            <a:ext cx="2156524" cy="1750029"/>
            <a:chOff x="9068577" y="4220216"/>
            <a:chExt cx="2156524" cy="1750029"/>
          </a:xfrm>
        </p:grpSpPr>
        <p:sp>
          <p:nvSpPr>
            <p:cNvPr id="19" name="Oval 34">
              <a:extLst>
                <a:ext uri="{FF2B5EF4-FFF2-40B4-BE49-F238E27FC236}">
                  <a16:creationId xmlns:a16="http://schemas.microsoft.com/office/drawing/2014/main" id="{933344EB-8119-5949-A40C-096F8B4A37CE}"/>
                </a:ext>
              </a:extLst>
            </p:cNvPr>
            <p:cNvSpPr/>
            <p:nvPr/>
          </p:nvSpPr>
          <p:spPr>
            <a:xfrm>
              <a:off x="9780756" y="4220216"/>
              <a:ext cx="696987" cy="697168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0B9671E1-C4D4-A640-87AB-2C252A8E7F1A}"/>
                </a:ext>
              </a:extLst>
            </p:cNvPr>
            <p:cNvSpPr txBox="1">
              <a:spLocks/>
            </p:cNvSpPr>
            <p:nvPr/>
          </p:nvSpPr>
          <p:spPr>
            <a:xfrm>
              <a:off x="9068577" y="5279033"/>
              <a:ext cx="2156524" cy="69121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支持每日十万数据量级任务稳定运行</a:t>
              </a:r>
              <a:endPara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FE542FF3-BC7B-CC46-ABE2-0BB8ED666138}"/>
              </a:ext>
            </a:extLst>
          </p:cNvPr>
          <p:cNvGrpSpPr/>
          <p:nvPr/>
        </p:nvGrpSpPr>
        <p:grpSpPr>
          <a:xfrm>
            <a:off x="8961295" y="1428227"/>
            <a:ext cx="2156524" cy="1663924"/>
            <a:chOff x="966901" y="4167911"/>
            <a:chExt cx="2156524" cy="1663924"/>
          </a:xfrm>
        </p:grpSpPr>
        <p:sp>
          <p:nvSpPr>
            <p:cNvPr id="22" name="Oval 16">
              <a:extLst>
                <a:ext uri="{FF2B5EF4-FFF2-40B4-BE49-F238E27FC236}">
                  <a16:creationId xmlns:a16="http://schemas.microsoft.com/office/drawing/2014/main" id="{37AB1AD4-6440-8A45-B4E5-596FE288EFBE}"/>
                </a:ext>
              </a:extLst>
            </p:cNvPr>
            <p:cNvSpPr/>
            <p:nvPr/>
          </p:nvSpPr>
          <p:spPr>
            <a:xfrm>
              <a:off x="1834327" y="4167911"/>
              <a:ext cx="696987" cy="697168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 Placeholder 2">
              <a:extLst>
                <a:ext uri="{FF2B5EF4-FFF2-40B4-BE49-F238E27FC236}">
                  <a16:creationId xmlns:a16="http://schemas.microsoft.com/office/drawing/2014/main" id="{EBEDCB0A-5F99-9A4A-A1C3-C2AF6AE62F91}"/>
                </a:ext>
              </a:extLst>
            </p:cNvPr>
            <p:cNvSpPr txBox="1">
              <a:spLocks/>
            </p:cNvSpPr>
            <p:nvPr/>
          </p:nvSpPr>
          <p:spPr>
            <a:xfrm>
              <a:off x="966901" y="5140623"/>
              <a:ext cx="2156524" cy="691212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工作流可定时、依赖、手动、暂停</a:t>
              </a:r>
              <a:r>
                <a:rPr lang="en-US" altLang="zh-CN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停止</a:t>
              </a:r>
              <a:r>
                <a:rPr lang="en-US" altLang="zh-CN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恢复</a:t>
              </a:r>
              <a:endPara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Shape 4417">
              <a:extLst>
                <a:ext uri="{FF2B5EF4-FFF2-40B4-BE49-F238E27FC236}">
                  <a16:creationId xmlns:a16="http://schemas.microsoft.com/office/drawing/2014/main" id="{ECFEA3B6-EA6F-AC40-9126-EFB019D08F9B}"/>
                </a:ext>
              </a:extLst>
            </p:cNvPr>
            <p:cNvSpPr/>
            <p:nvPr/>
          </p:nvSpPr>
          <p:spPr>
            <a:xfrm>
              <a:off x="2018222" y="4363776"/>
              <a:ext cx="334010" cy="3340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5497"/>
                  </a:moveTo>
                  <a:cubicBezTo>
                    <a:pt x="8207" y="15497"/>
                    <a:pt x="6104" y="13394"/>
                    <a:pt x="6104" y="10801"/>
                  </a:cubicBezTo>
                  <a:cubicBezTo>
                    <a:pt x="6104" y="8206"/>
                    <a:pt x="8207" y="6103"/>
                    <a:pt x="10800" y="6103"/>
                  </a:cubicBezTo>
                  <a:cubicBezTo>
                    <a:pt x="13395" y="6103"/>
                    <a:pt x="15497" y="8206"/>
                    <a:pt x="15497" y="10801"/>
                  </a:cubicBezTo>
                  <a:cubicBezTo>
                    <a:pt x="15497" y="13394"/>
                    <a:pt x="13395" y="15497"/>
                    <a:pt x="10800" y="15497"/>
                  </a:cubicBezTo>
                  <a:close/>
                  <a:moveTo>
                    <a:pt x="19522" y="10801"/>
                  </a:moveTo>
                  <a:cubicBezTo>
                    <a:pt x="19522" y="9454"/>
                    <a:pt x="20352" y="8390"/>
                    <a:pt x="21600" y="7659"/>
                  </a:cubicBezTo>
                  <a:cubicBezTo>
                    <a:pt x="21376" y="6908"/>
                    <a:pt x="21077" y="6187"/>
                    <a:pt x="20711" y="5509"/>
                  </a:cubicBezTo>
                  <a:cubicBezTo>
                    <a:pt x="19310" y="5876"/>
                    <a:pt x="18177" y="5328"/>
                    <a:pt x="17225" y="4375"/>
                  </a:cubicBezTo>
                  <a:cubicBezTo>
                    <a:pt x="16273" y="3423"/>
                    <a:pt x="15982" y="2288"/>
                    <a:pt x="16347" y="889"/>
                  </a:cubicBezTo>
                  <a:cubicBezTo>
                    <a:pt x="15671" y="522"/>
                    <a:pt x="14951" y="224"/>
                    <a:pt x="14198" y="0"/>
                  </a:cubicBezTo>
                  <a:cubicBezTo>
                    <a:pt x="13467" y="1248"/>
                    <a:pt x="12147" y="2078"/>
                    <a:pt x="10800" y="2078"/>
                  </a:cubicBezTo>
                  <a:cubicBezTo>
                    <a:pt x="9453" y="2078"/>
                    <a:pt x="8134" y="1248"/>
                    <a:pt x="7403" y="0"/>
                  </a:cubicBezTo>
                  <a:cubicBezTo>
                    <a:pt x="6651" y="224"/>
                    <a:pt x="5931" y="522"/>
                    <a:pt x="5253" y="889"/>
                  </a:cubicBezTo>
                  <a:cubicBezTo>
                    <a:pt x="5620" y="2288"/>
                    <a:pt x="5329" y="3422"/>
                    <a:pt x="4375" y="4375"/>
                  </a:cubicBezTo>
                  <a:cubicBezTo>
                    <a:pt x="3423" y="5328"/>
                    <a:pt x="2290" y="5876"/>
                    <a:pt x="890" y="5510"/>
                  </a:cubicBezTo>
                  <a:cubicBezTo>
                    <a:pt x="523" y="6187"/>
                    <a:pt x="224" y="6908"/>
                    <a:pt x="0" y="7659"/>
                  </a:cubicBezTo>
                  <a:cubicBezTo>
                    <a:pt x="1249" y="8390"/>
                    <a:pt x="2078" y="9454"/>
                    <a:pt x="2078" y="10801"/>
                  </a:cubicBezTo>
                  <a:cubicBezTo>
                    <a:pt x="2078" y="12146"/>
                    <a:pt x="1249" y="13467"/>
                    <a:pt x="0" y="14198"/>
                  </a:cubicBezTo>
                  <a:cubicBezTo>
                    <a:pt x="224" y="14950"/>
                    <a:pt x="523" y="15670"/>
                    <a:pt x="890" y="16348"/>
                  </a:cubicBezTo>
                  <a:cubicBezTo>
                    <a:pt x="2290" y="15981"/>
                    <a:pt x="3423" y="16272"/>
                    <a:pt x="4375" y="17226"/>
                  </a:cubicBezTo>
                  <a:cubicBezTo>
                    <a:pt x="5327" y="18178"/>
                    <a:pt x="5620" y="19312"/>
                    <a:pt x="5253" y="20711"/>
                  </a:cubicBezTo>
                  <a:cubicBezTo>
                    <a:pt x="5931" y="21078"/>
                    <a:pt x="6651" y="21377"/>
                    <a:pt x="7403" y="21600"/>
                  </a:cubicBezTo>
                  <a:cubicBezTo>
                    <a:pt x="8134" y="20352"/>
                    <a:pt x="9453" y="19524"/>
                    <a:pt x="10800" y="19524"/>
                  </a:cubicBezTo>
                  <a:cubicBezTo>
                    <a:pt x="12147" y="19524"/>
                    <a:pt x="13467" y="20352"/>
                    <a:pt x="14198" y="21600"/>
                  </a:cubicBezTo>
                  <a:cubicBezTo>
                    <a:pt x="14951" y="21376"/>
                    <a:pt x="15671" y="21078"/>
                    <a:pt x="16349" y="20711"/>
                  </a:cubicBezTo>
                  <a:cubicBezTo>
                    <a:pt x="15982" y="19312"/>
                    <a:pt x="16273" y="18178"/>
                    <a:pt x="17225" y="17226"/>
                  </a:cubicBezTo>
                  <a:cubicBezTo>
                    <a:pt x="18177" y="16272"/>
                    <a:pt x="19310" y="15724"/>
                    <a:pt x="20711" y="16091"/>
                  </a:cubicBezTo>
                  <a:cubicBezTo>
                    <a:pt x="21077" y="15413"/>
                    <a:pt x="21376" y="14693"/>
                    <a:pt x="21600" y="13941"/>
                  </a:cubicBezTo>
                  <a:cubicBezTo>
                    <a:pt x="20352" y="13210"/>
                    <a:pt x="19522" y="12146"/>
                    <a:pt x="19522" y="10801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algn="ctr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Sinkin Sans 400 Regular"/>
                  <a:ea typeface="Sinkin Sans 400 Regular"/>
                  <a:cs typeface="Sinkin Sans 400 Regular"/>
                  <a:sym typeface="Sinkin Sans 400 Regular"/>
                </a:defRPr>
              </a:pPr>
              <a:endParaRPr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668D476-48EE-C247-98CD-FEE96B64C28D}"/>
              </a:ext>
            </a:extLst>
          </p:cNvPr>
          <p:cNvGrpSpPr/>
          <p:nvPr/>
        </p:nvGrpSpPr>
        <p:grpSpPr>
          <a:xfrm>
            <a:off x="1023999" y="1455585"/>
            <a:ext cx="2156524" cy="1767341"/>
            <a:chOff x="1102378" y="1455585"/>
            <a:chExt cx="2156524" cy="1767341"/>
          </a:xfrm>
        </p:grpSpPr>
        <p:sp>
          <p:nvSpPr>
            <p:cNvPr id="26" name="Text Placeholder 2">
              <a:extLst>
                <a:ext uri="{FF2B5EF4-FFF2-40B4-BE49-F238E27FC236}">
                  <a16:creationId xmlns:a16="http://schemas.microsoft.com/office/drawing/2014/main" id="{0F3D464A-AA88-3D4D-98D8-049EBB01E5A8}"/>
                </a:ext>
              </a:extLst>
            </p:cNvPr>
            <p:cNvSpPr txBox="1">
              <a:spLocks/>
            </p:cNvSpPr>
            <p:nvPr/>
          </p:nvSpPr>
          <p:spPr>
            <a:xfrm>
              <a:off x="1102378" y="2531714"/>
              <a:ext cx="2156524" cy="691212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Task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以</a:t>
              </a:r>
              <a:r>
                <a:rPr lang="en-US" altLang="zh-CN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DAG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形式关联，实时监控任务的状态。</a:t>
              </a:r>
            </a:p>
          </p:txBody>
        </p:sp>
        <p:sp>
          <p:nvSpPr>
            <p:cNvPr id="40" name="Oval 11">
              <a:extLst>
                <a:ext uri="{FF2B5EF4-FFF2-40B4-BE49-F238E27FC236}">
                  <a16:creationId xmlns:a16="http://schemas.microsoft.com/office/drawing/2014/main" id="{4A575593-B2D8-314E-8635-D36BE8F6B07B}"/>
                </a:ext>
              </a:extLst>
            </p:cNvPr>
            <p:cNvSpPr/>
            <p:nvPr/>
          </p:nvSpPr>
          <p:spPr>
            <a:xfrm>
              <a:off x="1832147" y="1455585"/>
              <a:ext cx="696987" cy="697168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2430F5D2-E571-8D4F-84B4-CA0DA50CC23F}"/>
                </a:ext>
              </a:extLst>
            </p:cNvPr>
            <p:cNvGrpSpPr/>
            <p:nvPr/>
          </p:nvGrpSpPr>
          <p:grpSpPr>
            <a:xfrm>
              <a:off x="1984024" y="1650044"/>
              <a:ext cx="377444" cy="324670"/>
              <a:chOff x="2962143" y="1772986"/>
              <a:chExt cx="691399" cy="691400"/>
            </a:xfrm>
            <a:solidFill>
              <a:schemeClr val="bg1"/>
            </a:solidFill>
          </p:grpSpPr>
          <p:sp>
            <p:nvSpPr>
              <p:cNvPr id="42" name="Freeform 37">
                <a:extLst>
                  <a:ext uri="{FF2B5EF4-FFF2-40B4-BE49-F238E27FC236}">
                    <a16:creationId xmlns:a16="http://schemas.microsoft.com/office/drawing/2014/main" id="{83A981B9-4847-7345-9D9B-1E4279DE4E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4074" y="1994917"/>
                <a:ext cx="247538" cy="247538"/>
              </a:xfrm>
              <a:custGeom>
                <a:avLst/>
                <a:gdLst>
                  <a:gd name="T0" fmla="*/ 0 w 203"/>
                  <a:gd name="T1" fmla="*/ 203 h 203"/>
                  <a:gd name="T2" fmla="*/ 203 w 203"/>
                  <a:gd name="T3" fmla="*/ 0 h 203"/>
                  <a:gd name="T4" fmla="*/ 0 w 203"/>
                  <a:gd name="T5" fmla="*/ 203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3" h="203">
                    <a:moveTo>
                      <a:pt x="0" y="203"/>
                    </a:moveTo>
                    <a:lnTo>
                      <a:pt x="203" y="0"/>
                    </a:lnTo>
                    <a:lnTo>
                      <a:pt x="0" y="203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Line 38">
                <a:extLst>
                  <a:ext uri="{FF2B5EF4-FFF2-40B4-BE49-F238E27FC236}">
                    <a16:creationId xmlns:a16="http://schemas.microsoft.com/office/drawing/2014/main" id="{583C3CFA-3DB4-6149-A8D4-EACDEF3AEF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184074" y="1994917"/>
                <a:ext cx="247538" cy="247538"/>
              </a:xfrm>
              <a:prstGeom prst="line">
                <a:avLst/>
              </a:prstGeom>
              <a:grpFill/>
              <a:ln w="301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39">
                <a:extLst>
                  <a:ext uri="{FF2B5EF4-FFF2-40B4-BE49-F238E27FC236}">
                    <a16:creationId xmlns:a16="http://schemas.microsoft.com/office/drawing/2014/main" id="{D7CF24CE-3FA8-664F-B911-4275B771AC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62143" y="2092469"/>
                <a:ext cx="385330" cy="371917"/>
              </a:xfrm>
              <a:custGeom>
                <a:avLst/>
                <a:gdLst>
                  <a:gd name="T0" fmla="*/ 116 w 134"/>
                  <a:gd name="T1" fmla="*/ 33 h 129"/>
                  <a:gd name="T2" fmla="*/ 108 w 134"/>
                  <a:gd name="T3" fmla="*/ 78 h 129"/>
                  <a:gd name="T4" fmla="*/ 78 w 134"/>
                  <a:gd name="T5" fmla="*/ 108 h 129"/>
                  <a:gd name="T6" fmla="*/ 50 w 134"/>
                  <a:gd name="T7" fmla="*/ 119 h 129"/>
                  <a:gd name="T8" fmla="*/ 22 w 134"/>
                  <a:gd name="T9" fmla="*/ 108 h 129"/>
                  <a:gd name="T10" fmla="*/ 10 w 134"/>
                  <a:gd name="T11" fmla="*/ 79 h 129"/>
                  <a:gd name="T12" fmla="*/ 22 w 134"/>
                  <a:gd name="T13" fmla="*/ 51 h 129"/>
                  <a:gd name="T14" fmla="*/ 51 w 134"/>
                  <a:gd name="T15" fmla="*/ 21 h 129"/>
                  <a:gd name="T16" fmla="*/ 80 w 134"/>
                  <a:gd name="T17" fmla="*/ 9 h 129"/>
                  <a:gd name="T18" fmla="*/ 96 w 134"/>
                  <a:gd name="T19" fmla="*/ 13 h 129"/>
                  <a:gd name="T20" fmla="*/ 103 w 134"/>
                  <a:gd name="T21" fmla="*/ 5 h 129"/>
                  <a:gd name="T22" fmla="*/ 80 w 134"/>
                  <a:gd name="T23" fmla="*/ 0 h 129"/>
                  <a:gd name="T24" fmla="*/ 44 w 134"/>
                  <a:gd name="T25" fmla="*/ 14 h 129"/>
                  <a:gd name="T26" fmla="*/ 15 w 134"/>
                  <a:gd name="T27" fmla="*/ 44 h 129"/>
                  <a:gd name="T28" fmla="*/ 0 w 134"/>
                  <a:gd name="T29" fmla="*/ 79 h 129"/>
                  <a:gd name="T30" fmla="*/ 15 w 134"/>
                  <a:gd name="T31" fmla="*/ 114 h 129"/>
                  <a:gd name="T32" fmla="*/ 50 w 134"/>
                  <a:gd name="T33" fmla="*/ 129 h 129"/>
                  <a:gd name="T34" fmla="*/ 50 w 134"/>
                  <a:gd name="T35" fmla="*/ 129 h 129"/>
                  <a:gd name="T36" fmla="*/ 85 w 134"/>
                  <a:gd name="T37" fmla="*/ 114 h 129"/>
                  <a:gd name="T38" fmla="*/ 115 w 134"/>
                  <a:gd name="T39" fmla="*/ 85 h 129"/>
                  <a:gd name="T40" fmla="*/ 124 w 134"/>
                  <a:gd name="T41" fmla="*/ 26 h 129"/>
                  <a:gd name="T42" fmla="*/ 116 w 134"/>
                  <a:gd name="T43" fmla="*/ 33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4" h="129">
                    <a:moveTo>
                      <a:pt x="116" y="33"/>
                    </a:moveTo>
                    <a:cubicBezTo>
                      <a:pt x="123" y="48"/>
                      <a:pt x="120" y="66"/>
                      <a:pt x="108" y="78"/>
                    </a:cubicBezTo>
                    <a:cubicBezTo>
                      <a:pt x="106" y="80"/>
                      <a:pt x="81" y="105"/>
                      <a:pt x="78" y="108"/>
                    </a:cubicBezTo>
                    <a:cubicBezTo>
                      <a:pt x="71" y="115"/>
                      <a:pt x="61" y="119"/>
                      <a:pt x="50" y="119"/>
                    </a:cubicBezTo>
                    <a:cubicBezTo>
                      <a:pt x="39" y="119"/>
                      <a:pt x="29" y="115"/>
                      <a:pt x="22" y="108"/>
                    </a:cubicBezTo>
                    <a:cubicBezTo>
                      <a:pt x="14" y="100"/>
                      <a:pt x="10" y="90"/>
                      <a:pt x="10" y="79"/>
                    </a:cubicBezTo>
                    <a:cubicBezTo>
                      <a:pt x="10" y="68"/>
                      <a:pt x="14" y="58"/>
                      <a:pt x="22" y="51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59" y="13"/>
                      <a:pt x="69" y="9"/>
                      <a:pt x="80" y="9"/>
                    </a:cubicBezTo>
                    <a:cubicBezTo>
                      <a:pt x="85" y="9"/>
                      <a:pt x="91" y="10"/>
                      <a:pt x="96" y="13"/>
                    </a:cubicBezTo>
                    <a:cubicBezTo>
                      <a:pt x="103" y="5"/>
                      <a:pt x="103" y="5"/>
                      <a:pt x="103" y="5"/>
                    </a:cubicBezTo>
                    <a:cubicBezTo>
                      <a:pt x="96" y="2"/>
                      <a:pt x="88" y="0"/>
                      <a:pt x="80" y="0"/>
                    </a:cubicBezTo>
                    <a:cubicBezTo>
                      <a:pt x="66" y="0"/>
                      <a:pt x="54" y="5"/>
                      <a:pt x="44" y="14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5" y="53"/>
                      <a:pt x="0" y="66"/>
                      <a:pt x="0" y="79"/>
                    </a:cubicBezTo>
                    <a:cubicBezTo>
                      <a:pt x="0" y="92"/>
                      <a:pt x="5" y="105"/>
                      <a:pt x="15" y="114"/>
                    </a:cubicBezTo>
                    <a:cubicBezTo>
                      <a:pt x="24" y="124"/>
                      <a:pt x="37" y="129"/>
                      <a:pt x="50" y="129"/>
                    </a:cubicBezTo>
                    <a:cubicBezTo>
                      <a:pt x="50" y="129"/>
                      <a:pt x="50" y="129"/>
                      <a:pt x="50" y="129"/>
                    </a:cubicBezTo>
                    <a:cubicBezTo>
                      <a:pt x="63" y="129"/>
                      <a:pt x="76" y="124"/>
                      <a:pt x="85" y="114"/>
                    </a:cubicBezTo>
                    <a:cubicBezTo>
                      <a:pt x="88" y="112"/>
                      <a:pt x="113" y="86"/>
                      <a:pt x="115" y="85"/>
                    </a:cubicBezTo>
                    <a:cubicBezTo>
                      <a:pt x="131" y="69"/>
                      <a:pt x="134" y="45"/>
                      <a:pt x="124" y="26"/>
                    </a:cubicBezTo>
                    <a:lnTo>
                      <a:pt x="116" y="33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40">
                <a:extLst>
                  <a:ext uri="{FF2B5EF4-FFF2-40B4-BE49-F238E27FC236}">
                    <a16:creationId xmlns:a16="http://schemas.microsoft.com/office/drawing/2014/main" id="{1D663F66-3407-4C43-A2D4-04AB83169E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0651" y="1772986"/>
                <a:ext cx="382891" cy="371917"/>
              </a:xfrm>
              <a:custGeom>
                <a:avLst/>
                <a:gdLst>
                  <a:gd name="T0" fmla="*/ 17 w 133"/>
                  <a:gd name="T1" fmla="*/ 96 h 129"/>
                  <a:gd name="T2" fmla="*/ 25 w 133"/>
                  <a:gd name="T3" fmla="*/ 51 h 129"/>
                  <a:gd name="T4" fmla="*/ 55 w 133"/>
                  <a:gd name="T5" fmla="*/ 21 h 129"/>
                  <a:gd name="T6" fmla="*/ 83 w 133"/>
                  <a:gd name="T7" fmla="*/ 9 h 129"/>
                  <a:gd name="T8" fmla="*/ 112 w 133"/>
                  <a:gd name="T9" fmla="*/ 21 h 129"/>
                  <a:gd name="T10" fmla="*/ 124 w 133"/>
                  <a:gd name="T11" fmla="*/ 50 h 129"/>
                  <a:gd name="T12" fmla="*/ 112 w 133"/>
                  <a:gd name="T13" fmla="*/ 78 h 129"/>
                  <a:gd name="T14" fmla="*/ 82 w 133"/>
                  <a:gd name="T15" fmla="*/ 108 h 129"/>
                  <a:gd name="T16" fmla="*/ 54 w 133"/>
                  <a:gd name="T17" fmla="*/ 120 h 129"/>
                  <a:gd name="T18" fmla="*/ 37 w 133"/>
                  <a:gd name="T19" fmla="*/ 116 h 129"/>
                  <a:gd name="T20" fmla="*/ 30 w 133"/>
                  <a:gd name="T21" fmla="*/ 123 h 129"/>
                  <a:gd name="T22" fmla="*/ 54 w 133"/>
                  <a:gd name="T23" fmla="*/ 129 h 129"/>
                  <a:gd name="T24" fmla="*/ 89 w 133"/>
                  <a:gd name="T25" fmla="*/ 115 h 129"/>
                  <a:gd name="T26" fmla="*/ 119 w 133"/>
                  <a:gd name="T27" fmla="*/ 85 h 129"/>
                  <a:gd name="T28" fmla="*/ 133 w 133"/>
                  <a:gd name="T29" fmla="*/ 50 h 129"/>
                  <a:gd name="T30" fmla="*/ 119 w 133"/>
                  <a:gd name="T31" fmla="*/ 14 h 129"/>
                  <a:gd name="T32" fmla="*/ 83 w 133"/>
                  <a:gd name="T33" fmla="*/ 0 h 129"/>
                  <a:gd name="T34" fmla="*/ 83 w 133"/>
                  <a:gd name="T35" fmla="*/ 0 h 129"/>
                  <a:gd name="T36" fmla="*/ 48 w 133"/>
                  <a:gd name="T37" fmla="*/ 14 h 129"/>
                  <a:gd name="T38" fmla="*/ 18 w 133"/>
                  <a:gd name="T39" fmla="*/ 44 h 129"/>
                  <a:gd name="T40" fmla="*/ 10 w 133"/>
                  <a:gd name="T41" fmla="*/ 103 h 129"/>
                  <a:gd name="T42" fmla="*/ 17 w 133"/>
                  <a:gd name="T43" fmla="*/ 96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3" h="129">
                    <a:moveTo>
                      <a:pt x="17" y="96"/>
                    </a:moveTo>
                    <a:cubicBezTo>
                      <a:pt x="10" y="81"/>
                      <a:pt x="13" y="63"/>
                      <a:pt x="25" y="51"/>
                    </a:cubicBezTo>
                    <a:cubicBezTo>
                      <a:pt x="27" y="49"/>
                      <a:pt x="52" y="24"/>
                      <a:pt x="55" y="21"/>
                    </a:cubicBezTo>
                    <a:cubicBezTo>
                      <a:pt x="62" y="14"/>
                      <a:pt x="73" y="9"/>
                      <a:pt x="83" y="9"/>
                    </a:cubicBezTo>
                    <a:cubicBezTo>
                      <a:pt x="94" y="9"/>
                      <a:pt x="104" y="14"/>
                      <a:pt x="112" y="21"/>
                    </a:cubicBezTo>
                    <a:cubicBezTo>
                      <a:pt x="119" y="29"/>
                      <a:pt x="124" y="39"/>
                      <a:pt x="124" y="50"/>
                    </a:cubicBezTo>
                    <a:cubicBezTo>
                      <a:pt x="124" y="60"/>
                      <a:pt x="119" y="71"/>
                      <a:pt x="112" y="78"/>
                    </a:cubicBezTo>
                    <a:cubicBezTo>
                      <a:pt x="82" y="108"/>
                      <a:pt x="82" y="108"/>
                      <a:pt x="82" y="108"/>
                    </a:cubicBezTo>
                    <a:cubicBezTo>
                      <a:pt x="74" y="116"/>
                      <a:pt x="64" y="120"/>
                      <a:pt x="54" y="120"/>
                    </a:cubicBezTo>
                    <a:cubicBezTo>
                      <a:pt x="48" y="120"/>
                      <a:pt x="42" y="118"/>
                      <a:pt x="37" y="116"/>
                    </a:cubicBezTo>
                    <a:cubicBezTo>
                      <a:pt x="30" y="123"/>
                      <a:pt x="30" y="123"/>
                      <a:pt x="30" y="123"/>
                    </a:cubicBezTo>
                    <a:cubicBezTo>
                      <a:pt x="37" y="127"/>
                      <a:pt x="45" y="129"/>
                      <a:pt x="54" y="129"/>
                    </a:cubicBezTo>
                    <a:cubicBezTo>
                      <a:pt x="67" y="129"/>
                      <a:pt x="79" y="124"/>
                      <a:pt x="89" y="115"/>
                    </a:cubicBezTo>
                    <a:cubicBezTo>
                      <a:pt x="119" y="85"/>
                      <a:pt x="119" y="85"/>
                      <a:pt x="119" y="85"/>
                    </a:cubicBezTo>
                    <a:cubicBezTo>
                      <a:pt x="128" y="76"/>
                      <a:pt x="133" y="63"/>
                      <a:pt x="133" y="50"/>
                    </a:cubicBezTo>
                    <a:cubicBezTo>
                      <a:pt x="133" y="36"/>
                      <a:pt x="128" y="24"/>
                      <a:pt x="119" y="14"/>
                    </a:cubicBezTo>
                    <a:cubicBezTo>
                      <a:pt x="109" y="5"/>
                      <a:pt x="97" y="0"/>
                      <a:pt x="8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70" y="0"/>
                      <a:pt x="57" y="5"/>
                      <a:pt x="48" y="14"/>
                    </a:cubicBezTo>
                    <a:cubicBezTo>
                      <a:pt x="46" y="17"/>
                      <a:pt x="20" y="42"/>
                      <a:pt x="18" y="44"/>
                    </a:cubicBezTo>
                    <a:cubicBezTo>
                      <a:pt x="2" y="60"/>
                      <a:pt x="0" y="84"/>
                      <a:pt x="10" y="103"/>
                    </a:cubicBezTo>
                    <a:lnTo>
                      <a:pt x="17" y="96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141898D8-A1DE-3F45-8122-09727539B11B}"/>
              </a:ext>
            </a:extLst>
          </p:cNvPr>
          <p:cNvGrpSpPr/>
          <p:nvPr/>
        </p:nvGrpSpPr>
        <p:grpSpPr>
          <a:xfrm>
            <a:off x="6349864" y="4160361"/>
            <a:ext cx="2156524" cy="1767172"/>
            <a:chOff x="6361286" y="1442822"/>
            <a:chExt cx="2156524" cy="1767172"/>
          </a:xfrm>
        </p:grpSpPr>
        <p:sp>
          <p:nvSpPr>
            <p:cNvPr id="47" name="Oval 29">
              <a:extLst>
                <a:ext uri="{FF2B5EF4-FFF2-40B4-BE49-F238E27FC236}">
                  <a16:creationId xmlns:a16="http://schemas.microsoft.com/office/drawing/2014/main" id="{B7DF107A-6B47-BC44-AC51-AC82CEC6A80F}"/>
                </a:ext>
              </a:extLst>
            </p:cNvPr>
            <p:cNvSpPr/>
            <p:nvPr/>
          </p:nvSpPr>
          <p:spPr>
            <a:xfrm>
              <a:off x="6996444" y="1442822"/>
              <a:ext cx="696987" cy="697168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4DD678CD-30D3-D248-A4C7-2089DF416312}"/>
                </a:ext>
              </a:extLst>
            </p:cNvPr>
            <p:cNvSpPr txBox="1">
              <a:spLocks/>
            </p:cNvSpPr>
            <p:nvPr/>
          </p:nvSpPr>
          <p:spPr>
            <a:xfrm>
              <a:off x="6361286" y="2518782"/>
              <a:ext cx="2156524" cy="691212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去中心化设计确保系统的稳定、高可用。</a:t>
              </a:r>
            </a:p>
          </p:txBody>
        </p:sp>
        <p:sp>
          <p:nvSpPr>
            <p:cNvPr id="49" name="Freeform 85">
              <a:extLst>
                <a:ext uri="{FF2B5EF4-FFF2-40B4-BE49-F238E27FC236}">
                  <a16:creationId xmlns:a16="http://schemas.microsoft.com/office/drawing/2014/main" id="{EB9CEFBA-B98A-EC44-A8B1-925425F3B8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57176" y="1637716"/>
              <a:ext cx="378454" cy="344937"/>
            </a:xfrm>
            <a:custGeom>
              <a:avLst/>
              <a:gdLst>
                <a:gd name="T0" fmla="*/ 179 w 224"/>
                <a:gd name="T1" fmla="*/ 80 h 212"/>
                <a:gd name="T2" fmla="*/ 180 w 224"/>
                <a:gd name="T3" fmla="*/ 68 h 212"/>
                <a:gd name="T4" fmla="*/ 112 w 224"/>
                <a:gd name="T5" fmla="*/ 0 h 212"/>
                <a:gd name="T6" fmla="*/ 44 w 224"/>
                <a:gd name="T7" fmla="*/ 68 h 212"/>
                <a:gd name="T8" fmla="*/ 45 w 224"/>
                <a:gd name="T9" fmla="*/ 80 h 212"/>
                <a:gd name="T10" fmla="*/ 0 w 224"/>
                <a:gd name="T11" fmla="*/ 144 h 212"/>
                <a:gd name="T12" fmla="*/ 68 w 224"/>
                <a:gd name="T13" fmla="*/ 212 h 212"/>
                <a:gd name="T14" fmla="*/ 112 w 224"/>
                <a:gd name="T15" fmla="*/ 195 h 212"/>
                <a:gd name="T16" fmla="*/ 156 w 224"/>
                <a:gd name="T17" fmla="*/ 212 h 212"/>
                <a:gd name="T18" fmla="*/ 224 w 224"/>
                <a:gd name="T19" fmla="*/ 144 h 212"/>
                <a:gd name="T20" fmla="*/ 179 w 224"/>
                <a:gd name="T21" fmla="*/ 80 h 212"/>
                <a:gd name="T22" fmla="*/ 52 w 224"/>
                <a:gd name="T23" fmla="*/ 68 h 212"/>
                <a:gd name="T24" fmla="*/ 112 w 224"/>
                <a:gd name="T25" fmla="*/ 8 h 212"/>
                <a:gd name="T26" fmla="*/ 172 w 224"/>
                <a:gd name="T27" fmla="*/ 68 h 212"/>
                <a:gd name="T28" fmla="*/ 171 w 224"/>
                <a:gd name="T29" fmla="*/ 78 h 212"/>
                <a:gd name="T30" fmla="*/ 156 w 224"/>
                <a:gd name="T31" fmla="*/ 76 h 212"/>
                <a:gd name="T32" fmla="*/ 112 w 224"/>
                <a:gd name="T33" fmla="*/ 92 h 212"/>
                <a:gd name="T34" fmla="*/ 68 w 224"/>
                <a:gd name="T35" fmla="*/ 76 h 212"/>
                <a:gd name="T36" fmla="*/ 53 w 224"/>
                <a:gd name="T37" fmla="*/ 78 h 212"/>
                <a:gd name="T38" fmla="*/ 52 w 224"/>
                <a:gd name="T39" fmla="*/ 68 h 212"/>
                <a:gd name="T40" fmla="*/ 128 w 224"/>
                <a:gd name="T41" fmla="*/ 144 h 212"/>
                <a:gd name="T42" fmla="*/ 112 w 224"/>
                <a:gd name="T43" fmla="*/ 184 h 212"/>
                <a:gd name="T44" fmla="*/ 96 w 224"/>
                <a:gd name="T45" fmla="*/ 144 h 212"/>
                <a:gd name="T46" fmla="*/ 97 w 224"/>
                <a:gd name="T47" fmla="*/ 134 h 212"/>
                <a:gd name="T48" fmla="*/ 112 w 224"/>
                <a:gd name="T49" fmla="*/ 136 h 212"/>
                <a:gd name="T50" fmla="*/ 127 w 224"/>
                <a:gd name="T51" fmla="*/ 134 h 212"/>
                <a:gd name="T52" fmla="*/ 128 w 224"/>
                <a:gd name="T53" fmla="*/ 144 h 212"/>
                <a:gd name="T54" fmla="*/ 112 w 224"/>
                <a:gd name="T55" fmla="*/ 128 h 212"/>
                <a:gd name="T56" fmla="*/ 99 w 224"/>
                <a:gd name="T57" fmla="*/ 126 h 212"/>
                <a:gd name="T58" fmla="*/ 112 w 224"/>
                <a:gd name="T59" fmla="*/ 103 h 212"/>
                <a:gd name="T60" fmla="*/ 125 w 224"/>
                <a:gd name="T61" fmla="*/ 126 h 212"/>
                <a:gd name="T62" fmla="*/ 112 w 224"/>
                <a:gd name="T63" fmla="*/ 128 h 212"/>
                <a:gd name="T64" fmla="*/ 91 w 224"/>
                <a:gd name="T65" fmla="*/ 124 h 212"/>
                <a:gd name="T66" fmla="*/ 55 w 224"/>
                <a:gd name="T67" fmla="*/ 85 h 212"/>
                <a:gd name="T68" fmla="*/ 68 w 224"/>
                <a:gd name="T69" fmla="*/ 84 h 212"/>
                <a:gd name="T70" fmla="*/ 106 w 224"/>
                <a:gd name="T71" fmla="*/ 98 h 212"/>
                <a:gd name="T72" fmla="*/ 91 w 224"/>
                <a:gd name="T73" fmla="*/ 124 h 212"/>
                <a:gd name="T74" fmla="*/ 118 w 224"/>
                <a:gd name="T75" fmla="*/ 98 h 212"/>
                <a:gd name="T76" fmla="*/ 156 w 224"/>
                <a:gd name="T77" fmla="*/ 84 h 212"/>
                <a:gd name="T78" fmla="*/ 169 w 224"/>
                <a:gd name="T79" fmla="*/ 85 h 212"/>
                <a:gd name="T80" fmla="*/ 133 w 224"/>
                <a:gd name="T81" fmla="*/ 124 h 212"/>
                <a:gd name="T82" fmla="*/ 118 w 224"/>
                <a:gd name="T83" fmla="*/ 98 h 212"/>
                <a:gd name="T84" fmla="*/ 8 w 224"/>
                <a:gd name="T85" fmla="*/ 144 h 212"/>
                <a:gd name="T86" fmla="*/ 47 w 224"/>
                <a:gd name="T87" fmla="*/ 88 h 212"/>
                <a:gd name="T88" fmla="*/ 89 w 224"/>
                <a:gd name="T89" fmla="*/ 132 h 212"/>
                <a:gd name="T90" fmla="*/ 88 w 224"/>
                <a:gd name="T91" fmla="*/ 144 h 212"/>
                <a:gd name="T92" fmla="*/ 106 w 224"/>
                <a:gd name="T93" fmla="*/ 190 h 212"/>
                <a:gd name="T94" fmla="*/ 68 w 224"/>
                <a:gd name="T95" fmla="*/ 204 h 212"/>
                <a:gd name="T96" fmla="*/ 8 w 224"/>
                <a:gd name="T97" fmla="*/ 144 h 212"/>
                <a:gd name="T98" fmla="*/ 156 w 224"/>
                <a:gd name="T99" fmla="*/ 204 h 212"/>
                <a:gd name="T100" fmla="*/ 118 w 224"/>
                <a:gd name="T101" fmla="*/ 190 h 212"/>
                <a:gd name="T102" fmla="*/ 136 w 224"/>
                <a:gd name="T103" fmla="*/ 144 h 212"/>
                <a:gd name="T104" fmla="*/ 135 w 224"/>
                <a:gd name="T105" fmla="*/ 132 h 212"/>
                <a:gd name="T106" fmla="*/ 177 w 224"/>
                <a:gd name="T107" fmla="*/ 88 h 212"/>
                <a:gd name="T108" fmla="*/ 216 w 224"/>
                <a:gd name="T109" fmla="*/ 144 h 212"/>
                <a:gd name="T110" fmla="*/ 156 w 224"/>
                <a:gd name="T111" fmla="*/ 2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24" h="212">
                  <a:moveTo>
                    <a:pt x="179" y="80"/>
                  </a:moveTo>
                  <a:cubicBezTo>
                    <a:pt x="179" y="76"/>
                    <a:pt x="180" y="72"/>
                    <a:pt x="180" y="68"/>
                  </a:cubicBezTo>
                  <a:cubicBezTo>
                    <a:pt x="180" y="30"/>
                    <a:pt x="149" y="0"/>
                    <a:pt x="112" y="0"/>
                  </a:cubicBezTo>
                  <a:cubicBezTo>
                    <a:pt x="74" y="0"/>
                    <a:pt x="44" y="30"/>
                    <a:pt x="44" y="68"/>
                  </a:cubicBezTo>
                  <a:cubicBezTo>
                    <a:pt x="44" y="72"/>
                    <a:pt x="44" y="76"/>
                    <a:pt x="45" y="80"/>
                  </a:cubicBezTo>
                  <a:cubicBezTo>
                    <a:pt x="19" y="89"/>
                    <a:pt x="0" y="114"/>
                    <a:pt x="0" y="144"/>
                  </a:cubicBezTo>
                  <a:cubicBezTo>
                    <a:pt x="0" y="181"/>
                    <a:pt x="30" y="212"/>
                    <a:pt x="68" y="212"/>
                  </a:cubicBezTo>
                  <a:cubicBezTo>
                    <a:pt x="85" y="212"/>
                    <a:pt x="100" y="206"/>
                    <a:pt x="112" y="195"/>
                  </a:cubicBezTo>
                  <a:cubicBezTo>
                    <a:pt x="124" y="206"/>
                    <a:pt x="139" y="212"/>
                    <a:pt x="156" y="212"/>
                  </a:cubicBezTo>
                  <a:cubicBezTo>
                    <a:pt x="193" y="212"/>
                    <a:pt x="224" y="181"/>
                    <a:pt x="224" y="144"/>
                  </a:cubicBezTo>
                  <a:cubicBezTo>
                    <a:pt x="224" y="114"/>
                    <a:pt x="205" y="89"/>
                    <a:pt x="179" y="80"/>
                  </a:cubicBezTo>
                  <a:close/>
                  <a:moveTo>
                    <a:pt x="52" y="68"/>
                  </a:moveTo>
                  <a:cubicBezTo>
                    <a:pt x="52" y="35"/>
                    <a:pt x="79" y="8"/>
                    <a:pt x="112" y="8"/>
                  </a:cubicBezTo>
                  <a:cubicBezTo>
                    <a:pt x="145" y="8"/>
                    <a:pt x="172" y="35"/>
                    <a:pt x="172" y="68"/>
                  </a:cubicBezTo>
                  <a:cubicBezTo>
                    <a:pt x="172" y="71"/>
                    <a:pt x="171" y="74"/>
                    <a:pt x="171" y="78"/>
                  </a:cubicBezTo>
                  <a:cubicBezTo>
                    <a:pt x="166" y="77"/>
                    <a:pt x="161" y="76"/>
                    <a:pt x="156" y="76"/>
                  </a:cubicBezTo>
                  <a:cubicBezTo>
                    <a:pt x="139" y="76"/>
                    <a:pt x="124" y="82"/>
                    <a:pt x="112" y="92"/>
                  </a:cubicBezTo>
                  <a:cubicBezTo>
                    <a:pt x="100" y="82"/>
                    <a:pt x="85" y="76"/>
                    <a:pt x="68" y="76"/>
                  </a:cubicBezTo>
                  <a:cubicBezTo>
                    <a:pt x="63" y="76"/>
                    <a:pt x="58" y="77"/>
                    <a:pt x="53" y="78"/>
                  </a:cubicBezTo>
                  <a:cubicBezTo>
                    <a:pt x="52" y="74"/>
                    <a:pt x="52" y="71"/>
                    <a:pt x="52" y="68"/>
                  </a:cubicBezTo>
                  <a:close/>
                  <a:moveTo>
                    <a:pt x="128" y="144"/>
                  </a:moveTo>
                  <a:cubicBezTo>
                    <a:pt x="128" y="159"/>
                    <a:pt x="122" y="174"/>
                    <a:pt x="112" y="184"/>
                  </a:cubicBezTo>
                  <a:cubicBezTo>
                    <a:pt x="102" y="174"/>
                    <a:pt x="96" y="159"/>
                    <a:pt x="96" y="144"/>
                  </a:cubicBezTo>
                  <a:cubicBezTo>
                    <a:pt x="96" y="140"/>
                    <a:pt x="96" y="137"/>
                    <a:pt x="97" y="134"/>
                  </a:cubicBezTo>
                  <a:cubicBezTo>
                    <a:pt x="102" y="135"/>
                    <a:pt x="107" y="136"/>
                    <a:pt x="112" y="136"/>
                  </a:cubicBezTo>
                  <a:cubicBezTo>
                    <a:pt x="117" y="136"/>
                    <a:pt x="122" y="135"/>
                    <a:pt x="127" y="134"/>
                  </a:cubicBezTo>
                  <a:cubicBezTo>
                    <a:pt x="127" y="137"/>
                    <a:pt x="128" y="140"/>
                    <a:pt x="128" y="144"/>
                  </a:cubicBezTo>
                  <a:close/>
                  <a:moveTo>
                    <a:pt x="112" y="128"/>
                  </a:moveTo>
                  <a:cubicBezTo>
                    <a:pt x="107" y="128"/>
                    <a:pt x="103" y="127"/>
                    <a:pt x="99" y="126"/>
                  </a:cubicBezTo>
                  <a:cubicBezTo>
                    <a:pt x="101" y="118"/>
                    <a:pt x="106" y="110"/>
                    <a:pt x="112" y="103"/>
                  </a:cubicBezTo>
                  <a:cubicBezTo>
                    <a:pt x="118" y="110"/>
                    <a:pt x="122" y="118"/>
                    <a:pt x="125" y="126"/>
                  </a:cubicBezTo>
                  <a:cubicBezTo>
                    <a:pt x="121" y="127"/>
                    <a:pt x="116" y="128"/>
                    <a:pt x="112" y="128"/>
                  </a:cubicBezTo>
                  <a:close/>
                  <a:moveTo>
                    <a:pt x="91" y="124"/>
                  </a:moveTo>
                  <a:cubicBezTo>
                    <a:pt x="74" y="117"/>
                    <a:pt x="60" y="103"/>
                    <a:pt x="55" y="85"/>
                  </a:cubicBezTo>
                  <a:cubicBezTo>
                    <a:pt x="59" y="84"/>
                    <a:pt x="63" y="84"/>
                    <a:pt x="68" y="84"/>
                  </a:cubicBezTo>
                  <a:cubicBezTo>
                    <a:pt x="82" y="84"/>
                    <a:pt x="96" y="89"/>
                    <a:pt x="106" y="98"/>
                  </a:cubicBezTo>
                  <a:cubicBezTo>
                    <a:pt x="99" y="105"/>
                    <a:pt x="94" y="114"/>
                    <a:pt x="91" y="124"/>
                  </a:cubicBezTo>
                  <a:close/>
                  <a:moveTo>
                    <a:pt x="118" y="98"/>
                  </a:moveTo>
                  <a:cubicBezTo>
                    <a:pt x="128" y="89"/>
                    <a:pt x="141" y="84"/>
                    <a:pt x="156" y="84"/>
                  </a:cubicBezTo>
                  <a:cubicBezTo>
                    <a:pt x="160" y="84"/>
                    <a:pt x="165" y="84"/>
                    <a:pt x="169" y="85"/>
                  </a:cubicBezTo>
                  <a:cubicBezTo>
                    <a:pt x="164" y="103"/>
                    <a:pt x="150" y="117"/>
                    <a:pt x="133" y="124"/>
                  </a:cubicBezTo>
                  <a:cubicBezTo>
                    <a:pt x="130" y="114"/>
                    <a:pt x="124" y="105"/>
                    <a:pt x="118" y="98"/>
                  </a:cubicBezTo>
                  <a:close/>
                  <a:moveTo>
                    <a:pt x="8" y="144"/>
                  </a:moveTo>
                  <a:cubicBezTo>
                    <a:pt x="8" y="118"/>
                    <a:pt x="24" y="96"/>
                    <a:pt x="47" y="88"/>
                  </a:cubicBezTo>
                  <a:cubicBezTo>
                    <a:pt x="53" y="108"/>
                    <a:pt x="69" y="125"/>
                    <a:pt x="89" y="132"/>
                  </a:cubicBezTo>
                  <a:cubicBezTo>
                    <a:pt x="88" y="136"/>
                    <a:pt x="88" y="140"/>
                    <a:pt x="88" y="144"/>
                  </a:cubicBezTo>
                  <a:cubicBezTo>
                    <a:pt x="88" y="162"/>
                    <a:pt x="95" y="178"/>
                    <a:pt x="106" y="190"/>
                  </a:cubicBezTo>
                  <a:cubicBezTo>
                    <a:pt x="96" y="198"/>
                    <a:pt x="82" y="204"/>
                    <a:pt x="68" y="204"/>
                  </a:cubicBezTo>
                  <a:cubicBezTo>
                    <a:pt x="35" y="204"/>
                    <a:pt x="8" y="177"/>
                    <a:pt x="8" y="144"/>
                  </a:cubicBezTo>
                  <a:close/>
                  <a:moveTo>
                    <a:pt x="156" y="204"/>
                  </a:moveTo>
                  <a:cubicBezTo>
                    <a:pt x="141" y="204"/>
                    <a:pt x="128" y="198"/>
                    <a:pt x="118" y="190"/>
                  </a:cubicBezTo>
                  <a:cubicBezTo>
                    <a:pt x="129" y="178"/>
                    <a:pt x="136" y="162"/>
                    <a:pt x="136" y="144"/>
                  </a:cubicBezTo>
                  <a:cubicBezTo>
                    <a:pt x="136" y="140"/>
                    <a:pt x="135" y="136"/>
                    <a:pt x="135" y="132"/>
                  </a:cubicBezTo>
                  <a:cubicBezTo>
                    <a:pt x="155" y="125"/>
                    <a:pt x="170" y="108"/>
                    <a:pt x="177" y="88"/>
                  </a:cubicBezTo>
                  <a:cubicBezTo>
                    <a:pt x="199" y="96"/>
                    <a:pt x="216" y="118"/>
                    <a:pt x="216" y="144"/>
                  </a:cubicBezTo>
                  <a:cubicBezTo>
                    <a:pt x="216" y="177"/>
                    <a:pt x="189" y="204"/>
                    <a:pt x="156" y="20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0" name="Freeform 49">
            <a:extLst>
              <a:ext uri="{FF2B5EF4-FFF2-40B4-BE49-F238E27FC236}">
                <a16:creationId xmlns:a16="http://schemas.microsoft.com/office/drawing/2014/main" id="{5F288FCB-45AC-E343-84D1-E571ED87E0B8}"/>
              </a:ext>
            </a:extLst>
          </p:cNvPr>
          <p:cNvSpPr>
            <a:spLocks noEditPoints="1"/>
          </p:cNvSpPr>
          <p:nvPr/>
        </p:nvSpPr>
        <p:spPr bwMode="auto">
          <a:xfrm>
            <a:off x="9920089" y="4363776"/>
            <a:ext cx="405176" cy="404089"/>
          </a:xfrm>
          <a:custGeom>
            <a:avLst/>
            <a:gdLst>
              <a:gd name="T0" fmla="*/ 191 w 220"/>
              <a:gd name="T1" fmla="*/ 74 h 200"/>
              <a:gd name="T2" fmla="*/ 191 w 220"/>
              <a:gd name="T3" fmla="*/ 66 h 200"/>
              <a:gd name="T4" fmla="*/ 124 w 220"/>
              <a:gd name="T5" fmla="*/ 0 h 200"/>
              <a:gd name="T6" fmla="*/ 64 w 220"/>
              <a:gd name="T7" fmla="*/ 36 h 200"/>
              <a:gd name="T8" fmla="*/ 63 w 220"/>
              <a:gd name="T9" fmla="*/ 36 h 200"/>
              <a:gd name="T10" fmla="*/ 14 w 220"/>
              <a:gd name="T11" fmla="*/ 84 h 200"/>
              <a:gd name="T12" fmla="*/ 16 w 220"/>
              <a:gd name="T13" fmla="*/ 96 h 200"/>
              <a:gd name="T14" fmla="*/ 0 w 220"/>
              <a:gd name="T15" fmla="*/ 114 h 200"/>
              <a:gd name="T16" fmla="*/ 19 w 220"/>
              <a:gd name="T17" fmla="*/ 132 h 200"/>
              <a:gd name="T18" fmla="*/ 20 w 220"/>
              <a:gd name="T19" fmla="*/ 132 h 200"/>
              <a:gd name="T20" fmla="*/ 62 w 220"/>
              <a:gd name="T21" fmla="*/ 132 h 200"/>
              <a:gd name="T22" fmla="*/ 63 w 220"/>
              <a:gd name="T23" fmla="*/ 132 h 200"/>
              <a:gd name="T24" fmla="*/ 64 w 220"/>
              <a:gd name="T25" fmla="*/ 132 h 200"/>
              <a:gd name="T26" fmla="*/ 106 w 220"/>
              <a:gd name="T27" fmla="*/ 132 h 200"/>
              <a:gd name="T28" fmla="*/ 106 w 220"/>
              <a:gd name="T29" fmla="*/ 184 h 200"/>
              <a:gd name="T30" fmla="*/ 86 w 220"/>
              <a:gd name="T31" fmla="*/ 165 h 200"/>
              <a:gd name="T32" fmla="*/ 80 w 220"/>
              <a:gd name="T33" fmla="*/ 170 h 200"/>
              <a:gd name="T34" fmla="*/ 110 w 220"/>
              <a:gd name="T35" fmla="*/ 200 h 200"/>
              <a:gd name="T36" fmla="*/ 140 w 220"/>
              <a:gd name="T37" fmla="*/ 171 h 200"/>
              <a:gd name="T38" fmla="*/ 134 w 220"/>
              <a:gd name="T39" fmla="*/ 165 h 200"/>
              <a:gd name="T40" fmla="*/ 114 w 220"/>
              <a:gd name="T41" fmla="*/ 185 h 200"/>
              <a:gd name="T42" fmla="*/ 114 w 220"/>
              <a:gd name="T43" fmla="*/ 132 h 200"/>
              <a:gd name="T44" fmla="*/ 123 w 220"/>
              <a:gd name="T45" fmla="*/ 132 h 200"/>
              <a:gd name="T46" fmla="*/ 124 w 220"/>
              <a:gd name="T47" fmla="*/ 132 h 200"/>
              <a:gd name="T48" fmla="*/ 125 w 220"/>
              <a:gd name="T49" fmla="*/ 132 h 200"/>
              <a:gd name="T50" fmla="*/ 190 w 220"/>
              <a:gd name="T51" fmla="*/ 132 h 200"/>
              <a:gd name="T52" fmla="*/ 190 w 220"/>
              <a:gd name="T53" fmla="*/ 132 h 200"/>
              <a:gd name="T54" fmla="*/ 220 w 220"/>
              <a:gd name="T55" fmla="*/ 103 h 200"/>
              <a:gd name="T56" fmla="*/ 191 w 220"/>
              <a:gd name="T57" fmla="*/ 74 h 200"/>
              <a:gd name="T58" fmla="*/ 191 w 220"/>
              <a:gd name="T59" fmla="*/ 124 h 200"/>
              <a:gd name="T60" fmla="*/ 190 w 220"/>
              <a:gd name="T61" fmla="*/ 124 h 200"/>
              <a:gd name="T62" fmla="*/ 125 w 220"/>
              <a:gd name="T63" fmla="*/ 124 h 200"/>
              <a:gd name="T64" fmla="*/ 124 w 220"/>
              <a:gd name="T65" fmla="*/ 124 h 200"/>
              <a:gd name="T66" fmla="*/ 123 w 220"/>
              <a:gd name="T67" fmla="*/ 124 h 200"/>
              <a:gd name="T68" fmla="*/ 114 w 220"/>
              <a:gd name="T69" fmla="*/ 124 h 200"/>
              <a:gd name="T70" fmla="*/ 114 w 220"/>
              <a:gd name="T71" fmla="*/ 65 h 200"/>
              <a:gd name="T72" fmla="*/ 106 w 220"/>
              <a:gd name="T73" fmla="*/ 65 h 200"/>
              <a:gd name="T74" fmla="*/ 106 w 220"/>
              <a:gd name="T75" fmla="*/ 124 h 200"/>
              <a:gd name="T76" fmla="*/ 64 w 220"/>
              <a:gd name="T77" fmla="*/ 124 h 200"/>
              <a:gd name="T78" fmla="*/ 63 w 220"/>
              <a:gd name="T79" fmla="*/ 124 h 200"/>
              <a:gd name="T80" fmla="*/ 62 w 220"/>
              <a:gd name="T81" fmla="*/ 124 h 200"/>
              <a:gd name="T82" fmla="*/ 20 w 220"/>
              <a:gd name="T83" fmla="*/ 124 h 200"/>
              <a:gd name="T84" fmla="*/ 19 w 220"/>
              <a:gd name="T85" fmla="*/ 124 h 200"/>
              <a:gd name="T86" fmla="*/ 8 w 220"/>
              <a:gd name="T87" fmla="*/ 114 h 200"/>
              <a:gd name="T88" fmla="*/ 17 w 220"/>
              <a:gd name="T89" fmla="*/ 103 h 200"/>
              <a:gd name="T90" fmla="*/ 26 w 220"/>
              <a:gd name="T91" fmla="*/ 102 h 200"/>
              <a:gd name="T92" fmla="*/ 23 w 220"/>
              <a:gd name="T93" fmla="*/ 94 h 200"/>
              <a:gd name="T94" fmla="*/ 22 w 220"/>
              <a:gd name="T95" fmla="*/ 84 h 200"/>
              <a:gd name="T96" fmla="*/ 63 w 220"/>
              <a:gd name="T97" fmla="*/ 44 h 200"/>
              <a:gd name="T98" fmla="*/ 64 w 220"/>
              <a:gd name="T99" fmla="*/ 44 h 200"/>
              <a:gd name="T100" fmla="*/ 69 w 220"/>
              <a:gd name="T101" fmla="*/ 44 h 200"/>
              <a:gd name="T102" fmla="*/ 71 w 220"/>
              <a:gd name="T103" fmla="*/ 40 h 200"/>
              <a:gd name="T104" fmla="*/ 124 w 220"/>
              <a:gd name="T105" fmla="*/ 8 h 200"/>
              <a:gd name="T106" fmla="*/ 183 w 220"/>
              <a:gd name="T107" fmla="*/ 66 h 200"/>
              <a:gd name="T108" fmla="*/ 183 w 220"/>
              <a:gd name="T109" fmla="*/ 73 h 200"/>
              <a:gd name="T110" fmla="*/ 182 w 220"/>
              <a:gd name="T111" fmla="*/ 82 h 200"/>
              <a:gd name="T112" fmla="*/ 191 w 220"/>
              <a:gd name="T113" fmla="*/ 82 h 200"/>
              <a:gd name="T114" fmla="*/ 212 w 220"/>
              <a:gd name="T115" fmla="*/ 103 h 200"/>
              <a:gd name="T116" fmla="*/ 191 w 220"/>
              <a:gd name="T117" fmla="*/ 12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20" h="200">
                <a:moveTo>
                  <a:pt x="191" y="74"/>
                </a:moveTo>
                <a:cubicBezTo>
                  <a:pt x="191" y="72"/>
                  <a:pt x="191" y="69"/>
                  <a:pt x="191" y="66"/>
                </a:cubicBezTo>
                <a:cubicBezTo>
                  <a:pt x="191" y="30"/>
                  <a:pt x="167" y="0"/>
                  <a:pt x="124" y="0"/>
                </a:cubicBezTo>
                <a:cubicBezTo>
                  <a:pt x="98" y="0"/>
                  <a:pt x="75" y="15"/>
                  <a:pt x="64" y="36"/>
                </a:cubicBezTo>
                <a:cubicBezTo>
                  <a:pt x="64" y="36"/>
                  <a:pt x="63" y="36"/>
                  <a:pt x="63" y="36"/>
                </a:cubicBezTo>
                <a:cubicBezTo>
                  <a:pt x="31" y="36"/>
                  <a:pt x="14" y="58"/>
                  <a:pt x="14" y="84"/>
                </a:cubicBezTo>
                <a:cubicBezTo>
                  <a:pt x="14" y="88"/>
                  <a:pt x="15" y="92"/>
                  <a:pt x="16" y="96"/>
                </a:cubicBezTo>
                <a:cubicBezTo>
                  <a:pt x="7" y="97"/>
                  <a:pt x="0" y="105"/>
                  <a:pt x="0" y="114"/>
                </a:cubicBezTo>
                <a:cubicBezTo>
                  <a:pt x="0" y="124"/>
                  <a:pt x="9" y="132"/>
                  <a:pt x="19" y="132"/>
                </a:cubicBezTo>
                <a:cubicBezTo>
                  <a:pt x="19" y="132"/>
                  <a:pt x="20" y="132"/>
                  <a:pt x="20" y="132"/>
                </a:cubicBezTo>
                <a:cubicBezTo>
                  <a:pt x="62" y="132"/>
                  <a:pt x="62" y="132"/>
                  <a:pt x="62" y="132"/>
                </a:cubicBezTo>
                <a:cubicBezTo>
                  <a:pt x="62" y="132"/>
                  <a:pt x="63" y="132"/>
                  <a:pt x="63" y="132"/>
                </a:cubicBezTo>
                <a:cubicBezTo>
                  <a:pt x="63" y="132"/>
                  <a:pt x="64" y="132"/>
                  <a:pt x="64" y="132"/>
                </a:cubicBezTo>
                <a:cubicBezTo>
                  <a:pt x="106" y="132"/>
                  <a:pt x="106" y="132"/>
                  <a:pt x="106" y="132"/>
                </a:cubicBezTo>
                <a:cubicBezTo>
                  <a:pt x="106" y="184"/>
                  <a:pt x="106" y="184"/>
                  <a:pt x="106" y="184"/>
                </a:cubicBezTo>
                <a:cubicBezTo>
                  <a:pt x="86" y="165"/>
                  <a:pt x="86" y="165"/>
                  <a:pt x="86" y="165"/>
                </a:cubicBezTo>
                <a:cubicBezTo>
                  <a:pt x="80" y="170"/>
                  <a:pt x="80" y="170"/>
                  <a:pt x="80" y="170"/>
                </a:cubicBezTo>
                <a:cubicBezTo>
                  <a:pt x="110" y="200"/>
                  <a:pt x="110" y="200"/>
                  <a:pt x="110" y="200"/>
                </a:cubicBezTo>
                <a:cubicBezTo>
                  <a:pt x="140" y="171"/>
                  <a:pt x="140" y="171"/>
                  <a:pt x="140" y="171"/>
                </a:cubicBezTo>
                <a:cubicBezTo>
                  <a:pt x="134" y="165"/>
                  <a:pt x="134" y="165"/>
                  <a:pt x="134" y="165"/>
                </a:cubicBezTo>
                <a:cubicBezTo>
                  <a:pt x="114" y="185"/>
                  <a:pt x="114" y="185"/>
                  <a:pt x="114" y="185"/>
                </a:cubicBezTo>
                <a:cubicBezTo>
                  <a:pt x="114" y="132"/>
                  <a:pt x="114" y="132"/>
                  <a:pt x="114" y="132"/>
                </a:cubicBezTo>
                <a:cubicBezTo>
                  <a:pt x="123" y="132"/>
                  <a:pt x="123" y="132"/>
                  <a:pt x="123" y="132"/>
                </a:cubicBezTo>
                <a:cubicBezTo>
                  <a:pt x="123" y="132"/>
                  <a:pt x="124" y="132"/>
                  <a:pt x="124" y="132"/>
                </a:cubicBezTo>
                <a:cubicBezTo>
                  <a:pt x="124" y="132"/>
                  <a:pt x="125" y="132"/>
                  <a:pt x="125" y="132"/>
                </a:cubicBezTo>
                <a:cubicBezTo>
                  <a:pt x="190" y="132"/>
                  <a:pt x="190" y="132"/>
                  <a:pt x="190" y="132"/>
                </a:cubicBezTo>
                <a:cubicBezTo>
                  <a:pt x="190" y="132"/>
                  <a:pt x="190" y="132"/>
                  <a:pt x="190" y="132"/>
                </a:cubicBezTo>
                <a:cubicBezTo>
                  <a:pt x="207" y="132"/>
                  <a:pt x="220" y="119"/>
                  <a:pt x="220" y="103"/>
                </a:cubicBezTo>
                <a:cubicBezTo>
                  <a:pt x="220" y="87"/>
                  <a:pt x="207" y="75"/>
                  <a:pt x="191" y="74"/>
                </a:cubicBezTo>
                <a:close/>
                <a:moveTo>
                  <a:pt x="191" y="124"/>
                </a:moveTo>
                <a:cubicBezTo>
                  <a:pt x="190" y="124"/>
                  <a:pt x="190" y="124"/>
                  <a:pt x="190" y="124"/>
                </a:cubicBezTo>
                <a:cubicBezTo>
                  <a:pt x="125" y="124"/>
                  <a:pt x="125" y="124"/>
                  <a:pt x="125" y="124"/>
                </a:cubicBezTo>
                <a:cubicBezTo>
                  <a:pt x="125" y="124"/>
                  <a:pt x="124" y="124"/>
                  <a:pt x="124" y="124"/>
                </a:cubicBezTo>
                <a:cubicBezTo>
                  <a:pt x="124" y="124"/>
                  <a:pt x="123" y="124"/>
                  <a:pt x="123" y="124"/>
                </a:cubicBezTo>
                <a:cubicBezTo>
                  <a:pt x="114" y="124"/>
                  <a:pt x="114" y="124"/>
                  <a:pt x="114" y="124"/>
                </a:cubicBezTo>
                <a:cubicBezTo>
                  <a:pt x="114" y="65"/>
                  <a:pt x="114" y="65"/>
                  <a:pt x="114" y="65"/>
                </a:cubicBezTo>
                <a:cubicBezTo>
                  <a:pt x="106" y="65"/>
                  <a:pt x="106" y="65"/>
                  <a:pt x="106" y="65"/>
                </a:cubicBezTo>
                <a:cubicBezTo>
                  <a:pt x="106" y="124"/>
                  <a:pt x="106" y="124"/>
                  <a:pt x="106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20" y="124"/>
                  <a:pt x="20" y="124"/>
                  <a:pt x="20" y="124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13" y="124"/>
                  <a:pt x="8" y="120"/>
                  <a:pt x="8" y="114"/>
                </a:cubicBezTo>
                <a:cubicBezTo>
                  <a:pt x="8" y="109"/>
                  <a:pt x="12" y="104"/>
                  <a:pt x="17" y="103"/>
                </a:cubicBezTo>
                <a:cubicBezTo>
                  <a:pt x="26" y="102"/>
                  <a:pt x="26" y="102"/>
                  <a:pt x="26" y="102"/>
                </a:cubicBezTo>
                <a:cubicBezTo>
                  <a:pt x="23" y="94"/>
                  <a:pt x="23" y="94"/>
                  <a:pt x="23" y="94"/>
                </a:cubicBezTo>
                <a:cubicBezTo>
                  <a:pt x="23" y="91"/>
                  <a:pt x="22" y="87"/>
                  <a:pt x="22" y="84"/>
                </a:cubicBezTo>
                <a:cubicBezTo>
                  <a:pt x="22" y="59"/>
                  <a:pt x="37" y="44"/>
                  <a:pt x="63" y="44"/>
                </a:cubicBezTo>
                <a:cubicBezTo>
                  <a:pt x="63" y="44"/>
                  <a:pt x="64" y="44"/>
                  <a:pt x="64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71" y="40"/>
                  <a:pt x="71" y="40"/>
                  <a:pt x="71" y="40"/>
                </a:cubicBezTo>
                <a:cubicBezTo>
                  <a:pt x="81" y="20"/>
                  <a:pt x="102" y="8"/>
                  <a:pt x="124" y="8"/>
                </a:cubicBezTo>
                <a:cubicBezTo>
                  <a:pt x="159" y="8"/>
                  <a:pt x="183" y="32"/>
                  <a:pt x="183" y="66"/>
                </a:cubicBezTo>
                <a:cubicBezTo>
                  <a:pt x="183" y="69"/>
                  <a:pt x="183" y="71"/>
                  <a:pt x="183" y="73"/>
                </a:cubicBezTo>
                <a:cubicBezTo>
                  <a:pt x="182" y="82"/>
                  <a:pt x="182" y="82"/>
                  <a:pt x="182" y="82"/>
                </a:cubicBezTo>
                <a:cubicBezTo>
                  <a:pt x="191" y="82"/>
                  <a:pt x="191" y="82"/>
                  <a:pt x="191" y="82"/>
                </a:cubicBezTo>
                <a:cubicBezTo>
                  <a:pt x="202" y="83"/>
                  <a:pt x="212" y="92"/>
                  <a:pt x="212" y="103"/>
                </a:cubicBezTo>
                <a:cubicBezTo>
                  <a:pt x="212" y="115"/>
                  <a:pt x="202" y="124"/>
                  <a:pt x="191" y="1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9F84F3B0-D971-0145-8BC3-9D177E57152F}"/>
              </a:ext>
            </a:extLst>
          </p:cNvPr>
          <p:cNvGrpSpPr/>
          <p:nvPr/>
        </p:nvGrpSpPr>
        <p:grpSpPr>
          <a:xfrm>
            <a:off x="3816753" y="1440441"/>
            <a:ext cx="2156524" cy="1745476"/>
            <a:chOff x="3816753" y="1440441"/>
            <a:chExt cx="2156524" cy="1745476"/>
          </a:xfrm>
        </p:grpSpPr>
        <p:sp>
          <p:nvSpPr>
            <p:cNvPr id="52" name="Oval 9">
              <a:extLst>
                <a:ext uri="{FF2B5EF4-FFF2-40B4-BE49-F238E27FC236}">
                  <a16:creationId xmlns:a16="http://schemas.microsoft.com/office/drawing/2014/main" id="{3F7E958A-159D-DF47-9DBC-38E43A8D395E}"/>
                </a:ext>
              </a:extLst>
            </p:cNvPr>
            <p:cNvSpPr/>
            <p:nvPr/>
          </p:nvSpPr>
          <p:spPr>
            <a:xfrm>
              <a:off x="4475347" y="1440441"/>
              <a:ext cx="696987" cy="697168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Text Placeholder 2">
              <a:extLst>
                <a:ext uri="{FF2B5EF4-FFF2-40B4-BE49-F238E27FC236}">
                  <a16:creationId xmlns:a16="http://schemas.microsoft.com/office/drawing/2014/main" id="{6536C33E-E3F6-FE48-9681-3D2465F3C74F}"/>
                </a:ext>
              </a:extLst>
            </p:cNvPr>
            <p:cNvSpPr txBox="1">
              <a:spLocks/>
            </p:cNvSpPr>
            <p:nvPr/>
          </p:nvSpPr>
          <p:spPr>
            <a:xfrm>
              <a:off x="3816753" y="2494705"/>
              <a:ext cx="2156524" cy="691212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支持</a:t>
              </a:r>
              <a:r>
                <a:rPr lang="en-US" altLang="zh-CN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Shell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、</a:t>
              </a:r>
              <a:r>
                <a:rPr lang="en-US" altLang="zh-CN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MR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、</a:t>
              </a:r>
              <a:r>
                <a:rPr lang="en-US" altLang="zh-CN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Spark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、</a:t>
              </a:r>
              <a:r>
                <a:rPr lang="en-US" altLang="zh-CN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SQL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、依赖等</a:t>
              </a:r>
              <a:r>
                <a:rPr lang="en-US" altLang="zh-CN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10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多种任务类型。</a:t>
              </a:r>
            </a:p>
          </p:txBody>
        </p:sp>
        <p:sp>
          <p:nvSpPr>
            <p:cNvPr id="54" name="Freeform 107">
              <a:extLst>
                <a:ext uri="{FF2B5EF4-FFF2-40B4-BE49-F238E27FC236}">
                  <a16:creationId xmlns:a16="http://schemas.microsoft.com/office/drawing/2014/main" id="{6A326F3C-6F4E-0D41-AD51-15F0BC42CE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14031" y="1562522"/>
              <a:ext cx="438628" cy="376140"/>
            </a:xfrm>
            <a:custGeom>
              <a:avLst/>
              <a:gdLst>
                <a:gd name="T0" fmla="*/ 192 w 225"/>
                <a:gd name="T1" fmla="*/ 116 h 182"/>
                <a:gd name="T2" fmla="*/ 160 w 225"/>
                <a:gd name="T3" fmla="*/ 145 h 182"/>
                <a:gd name="T4" fmla="*/ 145 w 225"/>
                <a:gd name="T5" fmla="*/ 145 h 182"/>
                <a:gd name="T6" fmla="*/ 116 w 225"/>
                <a:gd name="T7" fmla="*/ 117 h 182"/>
                <a:gd name="T8" fmla="*/ 116 w 225"/>
                <a:gd name="T9" fmla="*/ 65 h 182"/>
                <a:gd name="T10" fmla="*/ 145 w 225"/>
                <a:gd name="T11" fmla="*/ 33 h 182"/>
                <a:gd name="T12" fmla="*/ 112 w 225"/>
                <a:gd name="T13" fmla="*/ 0 h 182"/>
                <a:gd name="T14" fmla="*/ 80 w 225"/>
                <a:gd name="T15" fmla="*/ 33 h 182"/>
                <a:gd name="T16" fmla="*/ 108 w 225"/>
                <a:gd name="T17" fmla="*/ 65 h 182"/>
                <a:gd name="T18" fmla="*/ 108 w 225"/>
                <a:gd name="T19" fmla="*/ 117 h 182"/>
                <a:gd name="T20" fmla="*/ 80 w 225"/>
                <a:gd name="T21" fmla="*/ 145 h 182"/>
                <a:gd name="T22" fmla="*/ 65 w 225"/>
                <a:gd name="T23" fmla="*/ 145 h 182"/>
                <a:gd name="T24" fmla="*/ 32 w 225"/>
                <a:gd name="T25" fmla="*/ 116 h 182"/>
                <a:gd name="T26" fmla="*/ 0 w 225"/>
                <a:gd name="T27" fmla="*/ 149 h 182"/>
                <a:gd name="T28" fmla="*/ 32 w 225"/>
                <a:gd name="T29" fmla="*/ 182 h 182"/>
                <a:gd name="T30" fmla="*/ 65 w 225"/>
                <a:gd name="T31" fmla="*/ 153 h 182"/>
                <a:gd name="T32" fmla="*/ 80 w 225"/>
                <a:gd name="T33" fmla="*/ 153 h 182"/>
                <a:gd name="T34" fmla="*/ 112 w 225"/>
                <a:gd name="T35" fmla="*/ 182 h 182"/>
                <a:gd name="T36" fmla="*/ 145 w 225"/>
                <a:gd name="T37" fmla="*/ 153 h 182"/>
                <a:gd name="T38" fmla="*/ 160 w 225"/>
                <a:gd name="T39" fmla="*/ 153 h 182"/>
                <a:gd name="T40" fmla="*/ 192 w 225"/>
                <a:gd name="T41" fmla="*/ 182 h 182"/>
                <a:gd name="T42" fmla="*/ 225 w 225"/>
                <a:gd name="T43" fmla="*/ 149 h 182"/>
                <a:gd name="T44" fmla="*/ 192 w 225"/>
                <a:gd name="T45" fmla="*/ 116 h 182"/>
                <a:gd name="T46" fmla="*/ 32 w 225"/>
                <a:gd name="T47" fmla="*/ 174 h 182"/>
                <a:gd name="T48" fmla="*/ 8 w 225"/>
                <a:gd name="T49" fmla="*/ 149 h 182"/>
                <a:gd name="T50" fmla="*/ 32 w 225"/>
                <a:gd name="T51" fmla="*/ 124 h 182"/>
                <a:gd name="T52" fmla="*/ 57 w 225"/>
                <a:gd name="T53" fmla="*/ 149 h 182"/>
                <a:gd name="T54" fmla="*/ 32 w 225"/>
                <a:gd name="T55" fmla="*/ 174 h 182"/>
                <a:gd name="T56" fmla="*/ 112 w 225"/>
                <a:gd name="T57" fmla="*/ 174 h 182"/>
                <a:gd name="T58" fmla="*/ 88 w 225"/>
                <a:gd name="T59" fmla="*/ 149 h 182"/>
                <a:gd name="T60" fmla="*/ 112 w 225"/>
                <a:gd name="T61" fmla="*/ 124 h 182"/>
                <a:gd name="T62" fmla="*/ 137 w 225"/>
                <a:gd name="T63" fmla="*/ 149 h 182"/>
                <a:gd name="T64" fmla="*/ 112 w 225"/>
                <a:gd name="T65" fmla="*/ 174 h 182"/>
                <a:gd name="T66" fmla="*/ 192 w 225"/>
                <a:gd name="T67" fmla="*/ 174 h 182"/>
                <a:gd name="T68" fmla="*/ 168 w 225"/>
                <a:gd name="T69" fmla="*/ 149 h 182"/>
                <a:gd name="T70" fmla="*/ 192 w 225"/>
                <a:gd name="T71" fmla="*/ 124 h 182"/>
                <a:gd name="T72" fmla="*/ 217 w 225"/>
                <a:gd name="T73" fmla="*/ 149 h 182"/>
                <a:gd name="T74" fmla="*/ 192 w 225"/>
                <a:gd name="T75" fmla="*/ 17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5" h="182">
                  <a:moveTo>
                    <a:pt x="192" y="116"/>
                  </a:moveTo>
                  <a:cubicBezTo>
                    <a:pt x="176" y="116"/>
                    <a:pt x="162" y="129"/>
                    <a:pt x="160" y="145"/>
                  </a:cubicBezTo>
                  <a:cubicBezTo>
                    <a:pt x="145" y="145"/>
                    <a:pt x="145" y="145"/>
                    <a:pt x="145" y="145"/>
                  </a:cubicBezTo>
                  <a:cubicBezTo>
                    <a:pt x="143" y="130"/>
                    <a:pt x="131" y="119"/>
                    <a:pt x="116" y="117"/>
                  </a:cubicBezTo>
                  <a:cubicBezTo>
                    <a:pt x="116" y="65"/>
                    <a:pt x="116" y="65"/>
                    <a:pt x="116" y="65"/>
                  </a:cubicBezTo>
                  <a:cubicBezTo>
                    <a:pt x="132" y="63"/>
                    <a:pt x="145" y="50"/>
                    <a:pt x="145" y="33"/>
                  </a:cubicBezTo>
                  <a:cubicBezTo>
                    <a:pt x="145" y="15"/>
                    <a:pt x="130" y="0"/>
                    <a:pt x="112" y="0"/>
                  </a:cubicBezTo>
                  <a:cubicBezTo>
                    <a:pt x="94" y="0"/>
                    <a:pt x="80" y="15"/>
                    <a:pt x="80" y="33"/>
                  </a:cubicBezTo>
                  <a:cubicBezTo>
                    <a:pt x="80" y="50"/>
                    <a:pt x="92" y="63"/>
                    <a:pt x="108" y="65"/>
                  </a:cubicBezTo>
                  <a:cubicBezTo>
                    <a:pt x="108" y="117"/>
                    <a:pt x="108" y="117"/>
                    <a:pt x="108" y="117"/>
                  </a:cubicBezTo>
                  <a:cubicBezTo>
                    <a:pt x="94" y="118"/>
                    <a:pt x="82" y="130"/>
                    <a:pt x="80" y="145"/>
                  </a:cubicBezTo>
                  <a:cubicBezTo>
                    <a:pt x="65" y="145"/>
                    <a:pt x="65" y="145"/>
                    <a:pt x="65" y="145"/>
                  </a:cubicBezTo>
                  <a:cubicBezTo>
                    <a:pt x="63" y="129"/>
                    <a:pt x="49" y="116"/>
                    <a:pt x="32" y="116"/>
                  </a:cubicBezTo>
                  <a:cubicBezTo>
                    <a:pt x="14" y="116"/>
                    <a:pt x="0" y="131"/>
                    <a:pt x="0" y="149"/>
                  </a:cubicBezTo>
                  <a:cubicBezTo>
                    <a:pt x="0" y="167"/>
                    <a:pt x="14" y="182"/>
                    <a:pt x="32" y="182"/>
                  </a:cubicBezTo>
                  <a:cubicBezTo>
                    <a:pt x="49" y="182"/>
                    <a:pt x="63" y="169"/>
                    <a:pt x="65" y="153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82" y="169"/>
                    <a:pt x="96" y="182"/>
                    <a:pt x="112" y="182"/>
                  </a:cubicBezTo>
                  <a:cubicBezTo>
                    <a:pt x="129" y="182"/>
                    <a:pt x="143" y="169"/>
                    <a:pt x="145" y="153"/>
                  </a:cubicBezTo>
                  <a:cubicBezTo>
                    <a:pt x="160" y="153"/>
                    <a:pt x="160" y="153"/>
                    <a:pt x="160" y="153"/>
                  </a:cubicBezTo>
                  <a:cubicBezTo>
                    <a:pt x="162" y="169"/>
                    <a:pt x="176" y="182"/>
                    <a:pt x="192" y="182"/>
                  </a:cubicBezTo>
                  <a:cubicBezTo>
                    <a:pt x="210" y="182"/>
                    <a:pt x="225" y="167"/>
                    <a:pt x="225" y="149"/>
                  </a:cubicBezTo>
                  <a:cubicBezTo>
                    <a:pt x="225" y="131"/>
                    <a:pt x="210" y="116"/>
                    <a:pt x="192" y="116"/>
                  </a:cubicBezTo>
                  <a:close/>
                  <a:moveTo>
                    <a:pt x="32" y="174"/>
                  </a:moveTo>
                  <a:cubicBezTo>
                    <a:pt x="19" y="174"/>
                    <a:pt x="8" y="163"/>
                    <a:pt x="8" y="149"/>
                  </a:cubicBezTo>
                  <a:cubicBezTo>
                    <a:pt x="8" y="135"/>
                    <a:pt x="19" y="124"/>
                    <a:pt x="32" y="124"/>
                  </a:cubicBezTo>
                  <a:cubicBezTo>
                    <a:pt x="46" y="124"/>
                    <a:pt x="57" y="135"/>
                    <a:pt x="57" y="149"/>
                  </a:cubicBezTo>
                  <a:cubicBezTo>
                    <a:pt x="57" y="163"/>
                    <a:pt x="46" y="174"/>
                    <a:pt x="32" y="174"/>
                  </a:cubicBezTo>
                  <a:close/>
                  <a:moveTo>
                    <a:pt x="112" y="174"/>
                  </a:moveTo>
                  <a:cubicBezTo>
                    <a:pt x="99" y="174"/>
                    <a:pt x="88" y="163"/>
                    <a:pt x="88" y="149"/>
                  </a:cubicBezTo>
                  <a:cubicBezTo>
                    <a:pt x="88" y="135"/>
                    <a:pt x="99" y="124"/>
                    <a:pt x="112" y="124"/>
                  </a:cubicBezTo>
                  <a:cubicBezTo>
                    <a:pt x="126" y="124"/>
                    <a:pt x="137" y="135"/>
                    <a:pt x="137" y="149"/>
                  </a:cubicBezTo>
                  <a:cubicBezTo>
                    <a:pt x="137" y="163"/>
                    <a:pt x="126" y="174"/>
                    <a:pt x="112" y="174"/>
                  </a:cubicBezTo>
                  <a:close/>
                  <a:moveTo>
                    <a:pt x="192" y="174"/>
                  </a:moveTo>
                  <a:cubicBezTo>
                    <a:pt x="179" y="174"/>
                    <a:pt x="168" y="163"/>
                    <a:pt x="168" y="149"/>
                  </a:cubicBezTo>
                  <a:cubicBezTo>
                    <a:pt x="168" y="135"/>
                    <a:pt x="179" y="124"/>
                    <a:pt x="192" y="124"/>
                  </a:cubicBezTo>
                  <a:cubicBezTo>
                    <a:pt x="206" y="124"/>
                    <a:pt x="217" y="135"/>
                    <a:pt x="217" y="149"/>
                  </a:cubicBezTo>
                  <a:cubicBezTo>
                    <a:pt x="217" y="163"/>
                    <a:pt x="206" y="174"/>
                    <a:pt x="192" y="17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6EB65B51-7F69-1C41-8CF2-C0B599B6C83D}"/>
              </a:ext>
            </a:extLst>
          </p:cNvPr>
          <p:cNvGrpSpPr/>
          <p:nvPr/>
        </p:nvGrpSpPr>
        <p:grpSpPr>
          <a:xfrm>
            <a:off x="1012900" y="4167911"/>
            <a:ext cx="2156524" cy="1676730"/>
            <a:chOff x="6281597" y="4167911"/>
            <a:chExt cx="2156524" cy="1676730"/>
          </a:xfrm>
        </p:grpSpPr>
        <p:sp>
          <p:nvSpPr>
            <p:cNvPr id="56" name="Oval 7">
              <a:extLst>
                <a:ext uri="{FF2B5EF4-FFF2-40B4-BE49-F238E27FC236}">
                  <a16:creationId xmlns:a16="http://schemas.microsoft.com/office/drawing/2014/main" id="{FA654A55-E271-2647-B669-D41119196933}"/>
                </a:ext>
              </a:extLst>
            </p:cNvPr>
            <p:cNvSpPr/>
            <p:nvPr/>
          </p:nvSpPr>
          <p:spPr>
            <a:xfrm>
              <a:off x="7018234" y="4167911"/>
              <a:ext cx="696987" cy="697168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Text Placeholder 2">
              <a:extLst>
                <a:ext uri="{FF2B5EF4-FFF2-40B4-BE49-F238E27FC236}">
                  <a16:creationId xmlns:a16="http://schemas.microsoft.com/office/drawing/2014/main" id="{400D9AD7-FC52-454E-85A3-9668A863E325}"/>
                </a:ext>
              </a:extLst>
            </p:cNvPr>
            <p:cNvSpPr txBox="1">
              <a:spLocks/>
            </p:cNvSpPr>
            <p:nvPr/>
          </p:nvSpPr>
          <p:spPr>
            <a:xfrm>
              <a:off x="6281597" y="5153429"/>
              <a:ext cx="2156524" cy="69121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支持补数、多租户、日志在线查看及资源在线管理</a:t>
              </a:r>
              <a:endPara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8" name="Freeform 127">
              <a:extLst>
                <a:ext uri="{FF2B5EF4-FFF2-40B4-BE49-F238E27FC236}">
                  <a16:creationId xmlns:a16="http://schemas.microsoft.com/office/drawing/2014/main" id="{5582C06C-4346-7945-A7E8-293EBFF40F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9235" y="4403723"/>
              <a:ext cx="481249" cy="260482"/>
            </a:xfrm>
            <a:custGeom>
              <a:avLst/>
              <a:gdLst>
                <a:gd name="T0" fmla="*/ 220 w 250"/>
                <a:gd name="T1" fmla="*/ 40 h 108"/>
                <a:gd name="T2" fmla="*/ 208 w 250"/>
                <a:gd name="T3" fmla="*/ 13 h 108"/>
                <a:gd name="T4" fmla="*/ 134 w 250"/>
                <a:gd name="T5" fmla="*/ 43 h 108"/>
                <a:gd name="T6" fmla="*/ 111 w 250"/>
                <a:gd name="T7" fmla="*/ 40 h 108"/>
                <a:gd name="T8" fmla="*/ 99 w 250"/>
                <a:gd name="T9" fmla="*/ 13 h 108"/>
                <a:gd name="T10" fmla="*/ 25 w 250"/>
                <a:gd name="T11" fmla="*/ 43 h 108"/>
                <a:gd name="T12" fmla="*/ 13 w 250"/>
                <a:gd name="T13" fmla="*/ 40 h 108"/>
                <a:gd name="T14" fmla="*/ 4 w 250"/>
                <a:gd name="T15" fmla="*/ 62 h 108"/>
                <a:gd name="T16" fmla="*/ 29 w 250"/>
                <a:gd name="T17" fmla="*/ 62 h 108"/>
                <a:gd name="T18" fmla="*/ 70 w 250"/>
                <a:gd name="T19" fmla="*/ 108 h 108"/>
                <a:gd name="T20" fmla="*/ 111 w 250"/>
                <a:gd name="T21" fmla="*/ 62 h 108"/>
                <a:gd name="T22" fmla="*/ 138 w 250"/>
                <a:gd name="T23" fmla="*/ 62 h 108"/>
                <a:gd name="T24" fmla="*/ 179 w 250"/>
                <a:gd name="T25" fmla="*/ 108 h 108"/>
                <a:gd name="T26" fmla="*/ 220 w 250"/>
                <a:gd name="T27" fmla="*/ 62 h 108"/>
                <a:gd name="T28" fmla="*/ 250 w 250"/>
                <a:gd name="T29" fmla="*/ 53 h 108"/>
                <a:gd name="T30" fmla="*/ 237 w 250"/>
                <a:gd name="T31" fmla="*/ 48 h 108"/>
                <a:gd name="T32" fmla="*/ 237 w 250"/>
                <a:gd name="T33" fmla="*/ 58 h 108"/>
                <a:gd name="T34" fmla="*/ 203 w 250"/>
                <a:gd name="T35" fmla="*/ 89 h 108"/>
                <a:gd name="T36" fmla="*/ 142 w 250"/>
                <a:gd name="T37" fmla="*/ 62 h 108"/>
                <a:gd name="T38" fmla="*/ 107 w 250"/>
                <a:gd name="T39" fmla="*/ 62 h 108"/>
                <a:gd name="T40" fmla="*/ 46 w 250"/>
                <a:gd name="T41" fmla="*/ 89 h 108"/>
                <a:gd name="T42" fmla="*/ 13 w 250"/>
                <a:gd name="T43" fmla="*/ 58 h 108"/>
                <a:gd name="T44" fmla="*/ 33 w 250"/>
                <a:gd name="T45" fmla="*/ 48 h 108"/>
                <a:gd name="T46" fmla="*/ 70 w 250"/>
                <a:gd name="T47" fmla="*/ 8 h 108"/>
                <a:gd name="T48" fmla="*/ 108 w 250"/>
                <a:gd name="T49" fmla="*/ 48 h 108"/>
                <a:gd name="T50" fmla="*/ 155 w 250"/>
                <a:gd name="T51" fmla="*/ 18 h 108"/>
                <a:gd name="T52" fmla="*/ 216 w 250"/>
                <a:gd name="T53" fmla="*/ 44 h 108"/>
                <a:gd name="T54" fmla="*/ 237 w 250"/>
                <a:gd name="T55" fmla="*/ 44 h 108"/>
                <a:gd name="T56" fmla="*/ 39 w 250"/>
                <a:gd name="T57" fmla="*/ 33 h 108"/>
                <a:gd name="T58" fmla="*/ 45 w 250"/>
                <a:gd name="T59" fmla="*/ 29 h 108"/>
                <a:gd name="T60" fmla="*/ 52 w 250"/>
                <a:gd name="T61" fmla="*/ 14 h 108"/>
                <a:gd name="T62" fmla="*/ 55 w 250"/>
                <a:gd name="T63" fmla="*/ 11 h 108"/>
                <a:gd name="T64" fmla="*/ 36 w 250"/>
                <a:gd name="T65" fmla="*/ 36 h 108"/>
                <a:gd name="T66" fmla="*/ 40 w 250"/>
                <a:gd name="T67" fmla="*/ 37 h 108"/>
                <a:gd name="T68" fmla="*/ 59 w 250"/>
                <a:gd name="T69" fmla="*/ 17 h 108"/>
                <a:gd name="T70" fmla="*/ 54 w 250"/>
                <a:gd name="T71" fmla="*/ 8 h 108"/>
                <a:gd name="T72" fmla="*/ 33 w 250"/>
                <a:gd name="T73" fmla="*/ 40 h 108"/>
                <a:gd name="T74" fmla="*/ 40 w 250"/>
                <a:gd name="T75" fmla="*/ 37 h 108"/>
                <a:gd name="T76" fmla="*/ 148 w 250"/>
                <a:gd name="T77" fmla="*/ 33 h 108"/>
                <a:gd name="T78" fmla="*/ 155 w 250"/>
                <a:gd name="T79" fmla="*/ 29 h 108"/>
                <a:gd name="T80" fmla="*/ 162 w 250"/>
                <a:gd name="T81" fmla="*/ 14 h 108"/>
                <a:gd name="T82" fmla="*/ 165 w 250"/>
                <a:gd name="T83" fmla="*/ 11 h 108"/>
                <a:gd name="T84" fmla="*/ 147 w 250"/>
                <a:gd name="T85" fmla="*/ 35 h 108"/>
                <a:gd name="T86" fmla="*/ 146 w 250"/>
                <a:gd name="T87" fmla="*/ 36 h 108"/>
                <a:gd name="T88" fmla="*/ 146 w 250"/>
                <a:gd name="T89" fmla="*/ 36 h 108"/>
                <a:gd name="T90" fmla="*/ 150 w 250"/>
                <a:gd name="T91" fmla="*/ 37 h 108"/>
                <a:gd name="T92" fmla="*/ 150 w 250"/>
                <a:gd name="T93" fmla="*/ 37 h 108"/>
                <a:gd name="T94" fmla="*/ 151 w 250"/>
                <a:gd name="T95" fmla="*/ 33 h 108"/>
                <a:gd name="T96" fmla="*/ 154 w 250"/>
                <a:gd name="T97" fmla="*/ 38 h 108"/>
                <a:gd name="T98" fmla="*/ 169 w 250"/>
                <a:gd name="T99" fmla="*/ 17 h 108"/>
                <a:gd name="T100" fmla="*/ 163 w 250"/>
                <a:gd name="T101" fmla="*/ 8 h 108"/>
                <a:gd name="T102" fmla="*/ 143 w 250"/>
                <a:gd name="T103" fmla="*/ 40 h 108"/>
                <a:gd name="T104" fmla="*/ 150 w 250"/>
                <a:gd name="T105" fmla="*/ 37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0" h="108">
                  <a:moveTo>
                    <a:pt x="237" y="44"/>
                  </a:moveTo>
                  <a:cubicBezTo>
                    <a:pt x="237" y="40"/>
                    <a:pt x="237" y="40"/>
                    <a:pt x="237" y="40"/>
                  </a:cubicBezTo>
                  <a:cubicBezTo>
                    <a:pt x="220" y="40"/>
                    <a:pt x="220" y="40"/>
                    <a:pt x="220" y="40"/>
                  </a:cubicBezTo>
                  <a:cubicBezTo>
                    <a:pt x="220" y="44"/>
                    <a:pt x="220" y="44"/>
                    <a:pt x="220" y="44"/>
                  </a:cubicBezTo>
                  <a:cubicBezTo>
                    <a:pt x="224" y="43"/>
                    <a:pt x="224" y="43"/>
                    <a:pt x="224" y="43"/>
                  </a:cubicBezTo>
                  <a:cubicBezTo>
                    <a:pt x="222" y="31"/>
                    <a:pt x="216" y="20"/>
                    <a:pt x="208" y="13"/>
                  </a:cubicBezTo>
                  <a:cubicBezTo>
                    <a:pt x="200" y="5"/>
                    <a:pt x="190" y="0"/>
                    <a:pt x="179" y="0"/>
                  </a:cubicBezTo>
                  <a:cubicBezTo>
                    <a:pt x="168" y="0"/>
                    <a:pt x="158" y="5"/>
                    <a:pt x="150" y="13"/>
                  </a:cubicBezTo>
                  <a:cubicBezTo>
                    <a:pt x="142" y="20"/>
                    <a:pt x="136" y="31"/>
                    <a:pt x="134" y="43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3" y="31"/>
                    <a:pt x="107" y="20"/>
                    <a:pt x="99" y="13"/>
                  </a:cubicBezTo>
                  <a:cubicBezTo>
                    <a:pt x="91" y="5"/>
                    <a:pt x="81" y="0"/>
                    <a:pt x="70" y="0"/>
                  </a:cubicBezTo>
                  <a:cubicBezTo>
                    <a:pt x="59" y="0"/>
                    <a:pt x="49" y="5"/>
                    <a:pt x="41" y="13"/>
                  </a:cubicBezTo>
                  <a:cubicBezTo>
                    <a:pt x="33" y="20"/>
                    <a:pt x="27" y="31"/>
                    <a:pt x="25" y="43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0" y="40"/>
                    <a:pt x="6" y="41"/>
                    <a:pt x="4" y="43"/>
                  </a:cubicBezTo>
                  <a:cubicBezTo>
                    <a:pt x="2" y="46"/>
                    <a:pt x="0" y="49"/>
                    <a:pt x="0" y="53"/>
                  </a:cubicBezTo>
                  <a:cubicBezTo>
                    <a:pt x="0" y="56"/>
                    <a:pt x="2" y="60"/>
                    <a:pt x="4" y="62"/>
                  </a:cubicBezTo>
                  <a:cubicBezTo>
                    <a:pt x="6" y="65"/>
                    <a:pt x="10" y="66"/>
                    <a:pt x="13" y="66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7" y="75"/>
                    <a:pt x="32" y="87"/>
                    <a:pt x="40" y="95"/>
                  </a:cubicBezTo>
                  <a:cubicBezTo>
                    <a:pt x="48" y="103"/>
                    <a:pt x="58" y="108"/>
                    <a:pt x="70" y="108"/>
                  </a:cubicBezTo>
                  <a:cubicBezTo>
                    <a:pt x="82" y="108"/>
                    <a:pt x="92" y="103"/>
                    <a:pt x="100" y="95"/>
                  </a:cubicBezTo>
                  <a:cubicBezTo>
                    <a:pt x="108" y="87"/>
                    <a:pt x="114" y="75"/>
                    <a:pt x="115" y="63"/>
                  </a:cubicBezTo>
                  <a:cubicBezTo>
                    <a:pt x="111" y="62"/>
                    <a:pt x="111" y="62"/>
                    <a:pt x="111" y="62"/>
                  </a:cubicBezTo>
                  <a:cubicBezTo>
                    <a:pt x="111" y="66"/>
                    <a:pt x="111" y="66"/>
                    <a:pt x="111" y="66"/>
                  </a:cubicBezTo>
                  <a:cubicBezTo>
                    <a:pt x="138" y="66"/>
                    <a:pt x="138" y="66"/>
                    <a:pt x="138" y="66"/>
                  </a:cubicBezTo>
                  <a:cubicBezTo>
                    <a:pt x="138" y="62"/>
                    <a:pt x="138" y="62"/>
                    <a:pt x="138" y="62"/>
                  </a:cubicBezTo>
                  <a:cubicBezTo>
                    <a:pt x="134" y="63"/>
                    <a:pt x="134" y="63"/>
                    <a:pt x="134" y="63"/>
                  </a:cubicBezTo>
                  <a:cubicBezTo>
                    <a:pt x="136" y="75"/>
                    <a:pt x="141" y="87"/>
                    <a:pt x="149" y="95"/>
                  </a:cubicBezTo>
                  <a:cubicBezTo>
                    <a:pt x="157" y="103"/>
                    <a:pt x="167" y="108"/>
                    <a:pt x="179" y="108"/>
                  </a:cubicBezTo>
                  <a:cubicBezTo>
                    <a:pt x="191" y="108"/>
                    <a:pt x="201" y="103"/>
                    <a:pt x="209" y="95"/>
                  </a:cubicBezTo>
                  <a:cubicBezTo>
                    <a:pt x="217" y="87"/>
                    <a:pt x="223" y="75"/>
                    <a:pt x="224" y="63"/>
                  </a:cubicBezTo>
                  <a:cubicBezTo>
                    <a:pt x="220" y="62"/>
                    <a:pt x="220" y="62"/>
                    <a:pt x="220" y="62"/>
                  </a:cubicBezTo>
                  <a:cubicBezTo>
                    <a:pt x="220" y="66"/>
                    <a:pt x="220" y="66"/>
                    <a:pt x="220" y="66"/>
                  </a:cubicBezTo>
                  <a:cubicBezTo>
                    <a:pt x="237" y="66"/>
                    <a:pt x="237" y="66"/>
                    <a:pt x="237" y="66"/>
                  </a:cubicBezTo>
                  <a:cubicBezTo>
                    <a:pt x="244" y="66"/>
                    <a:pt x="250" y="60"/>
                    <a:pt x="250" y="53"/>
                  </a:cubicBezTo>
                  <a:cubicBezTo>
                    <a:pt x="250" y="45"/>
                    <a:pt x="244" y="40"/>
                    <a:pt x="237" y="40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7" y="48"/>
                    <a:pt x="237" y="48"/>
                    <a:pt x="237" y="48"/>
                  </a:cubicBezTo>
                  <a:cubicBezTo>
                    <a:pt x="238" y="48"/>
                    <a:pt x="240" y="48"/>
                    <a:pt x="241" y="49"/>
                  </a:cubicBezTo>
                  <a:cubicBezTo>
                    <a:pt x="241" y="50"/>
                    <a:pt x="242" y="51"/>
                    <a:pt x="242" y="53"/>
                  </a:cubicBezTo>
                  <a:cubicBezTo>
                    <a:pt x="242" y="56"/>
                    <a:pt x="240" y="58"/>
                    <a:pt x="237" y="58"/>
                  </a:cubicBezTo>
                  <a:cubicBezTo>
                    <a:pt x="217" y="58"/>
                    <a:pt x="217" y="58"/>
                    <a:pt x="217" y="58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5" y="73"/>
                    <a:pt x="210" y="82"/>
                    <a:pt x="203" y="89"/>
                  </a:cubicBezTo>
                  <a:cubicBezTo>
                    <a:pt x="197" y="96"/>
                    <a:pt x="188" y="100"/>
                    <a:pt x="179" y="100"/>
                  </a:cubicBezTo>
                  <a:cubicBezTo>
                    <a:pt x="170" y="100"/>
                    <a:pt x="161" y="96"/>
                    <a:pt x="155" y="89"/>
                  </a:cubicBezTo>
                  <a:cubicBezTo>
                    <a:pt x="148" y="82"/>
                    <a:pt x="143" y="73"/>
                    <a:pt x="142" y="62"/>
                  </a:cubicBezTo>
                  <a:cubicBezTo>
                    <a:pt x="141" y="58"/>
                    <a:pt x="141" y="58"/>
                    <a:pt x="141" y="58"/>
                  </a:cubicBezTo>
                  <a:cubicBezTo>
                    <a:pt x="108" y="58"/>
                    <a:pt x="108" y="58"/>
                    <a:pt x="108" y="58"/>
                  </a:cubicBezTo>
                  <a:cubicBezTo>
                    <a:pt x="107" y="62"/>
                    <a:pt x="107" y="62"/>
                    <a:pt x="107" y="62"/>
                  </a:cubicBezTo>
                  <a:cubicBezTo>
                    <a:pt x="106" y="73"/>
                    <a:pt x="101" y="82"/>
                    <a:pt x="94" y="89"/>
                  </a:cubicBezTo>
                  <a:cubicBezTo>
                    <a:pt x="88" y="96"/>
                    <a:pt x="79" y="100"/>
                    <a:pt x="70" y="100"/>
                  </a:cubicBezTo>
                  <a:cubicBezTo>
                    <a:pt x="61" y="100"/>
                    <a:pt x="52" y="96"/>
                    <a:pt x="46" y="89"/>
                  </a:cubicBezTo>
                  <a:cubicBezTo>
                    <a:pt x="39" y="82"/>
                    <a:pt x="34" y="73"/>
                    <a:pt x="33" y="62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1" y="58"/>
                    <a:pt x="8" y="56"/>
                    <a:pt x="8" y="53"/>
                  </a:cubicBezTo>
                  <a:cubicBezTo>
                    <a:pt x="8" y="50"/>
                    <a:pt x="11" y="48"/>
                    <a:pt x="1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5" y="34"/>
                    <a:pt x="40" y="25"/>
                    <a:pt x="46" y="18"/>
                  </a:cubicBezTo>
                  <a:cubicBezTo>
                    <a:pt x="53" y="12"/>
                    <a:pt x="61" y="8"/>
                    <a:pt x="70" y="8"/>
                  </a:cubicBezTo>
                  <a:cubicBezTo>
                    <a:pt x="79" y="8"/>
                    <a:pt x="87" y="12"/>
                    <a:pt x="94" y="18"/>
                  </a:cubicBezTo>
                  <a:cubicBezTo>
                    <a:pt x="100" y="25"/>
                    <a:pt x="105" y="34"/>
                    <a:pt x="107" y="44"/>
                  </a:cubicBezTo>
                  <a:cubicBezTo>
                    <a:pt x="108" y="48"/>
                    <a:pt x="108" y="48"/>
                    <a:pt x="108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4" y="34"/>
                    <a:pt x="149" y="25"/>
                    <a:pt x="155" y="18"/>
                  </a:cubicBezTo>
                  <a:cubicBezTo>
                    <a:pt x="162" y="12"/>
                    <a:pt x="170" y="8"/>
                    <a:pt x="179" y="8"/>
                  </a:cubicBezTo>
                  <a:cubicBezTo>
                    <a:pt x="188" y="8"/>
                    <a:pt x="196" y="12"/>
                    <a:pt x="203" y="18"/>
                  </a:cubicBezTo>
                  <a:cubicBezTo>
                    <a:pt x="209" y="25"/>
                    <a:pt x="214" y="34"/>
                    <a:pt x="216" y="44"/>
                  </a:cubicBezTo>
                  <a:cubicBezTo>
                    <a:pt x="217" y="48"/>
                    <a:pt x="217" y="48"/>
                    <a:pt x="217" y="48"/>
                  </a:cubicBezTo>
                  <a:cubicBezTo>
                    <a:pt x="237" y="48"/>
                    <a:pt x="237" y="48"/>
                    <a:pt x="237" y="48"/>
                  </a:cubicBezTo>
                  <a:lnTo>
                    <a:pt x="237" y="44"/>
                  </a:lnTo>
                  <a:close/>
                  <a:moveTo>
                    <a:pt x="40" y="37"/>
                  </a:moveTo>
                  <a:cubicBezTo>
                    <a:pt x="41" y="33"/>
                    <a:pt x="41" y="33"/>
                    <a:pt x="41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42" y="34"/>
                    <a:pt x="45" y="29"/>
                  </a:cubicBezTo>
                  <a:cubicBezTo>
                    <a:pt x="47" y="24"/>
                    <a:pt x="51" y="19"/>
                    <a:pt x="58" y="15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7" y="14"/>
                    <a:pt x="57" y="14"/>
                    <a:pt x="57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47" y="15"/>
                    <a:pt x="43" y="21"/>
                    <a:pt x="40" y="27"/>
                  </a:cubicBezTo>
                  <a:cubicBezTo>
                    <a:pt x="39" y="29"/>
                    <a:pt x="38" y="32"/>
                    <a:pt x="37" y="33"/>
                  </a:cubicBezTo>
                  <a:cubicBezTo>
                    <a:pt x="37" y="35"/>
                    <a:pt x="36" y="36"/>
                    <a:pt x="36" y="36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44" y="37"/>
                    <a:pt x="45" y="36"/>
                  </a:cubicBezTo>
                  <a:cubicBezTo>
                    <a:pt x="46" y="32"/>
                    <a:pt x="50" y="23"/>
                    <a:pt x="59" y="17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4" y="8"/>
                    <a:pt x="54" y="8"/>
                    <a:pt x="54" y="8"/>
                  </a:cubicBezTo>
                  <a:cubicBezTo>
                    <a:pt x="46" y="13"/>
                    <a:pt x="41" y="20"/>
                    <a:pt x="38" y="25"/>
                  </a:cubicBezTo>
                  <a:cubicBezTo>
                    <a:pt x="35" y="31"/>
                    <a:pt x="34" y="35"/>
                    <a:pt x="34" y="36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4" y="38"/>
                    <a:pt x="44" y="38"/>
                    <a:pt x="44" y="38"/>
                  </a:cubicBezTo>
                  <a:lnTo>
                    <a:pt x="40" y="37"/>
                  </a:lnTo>
                  <a:close/>
                  <a:moveTo>
                    <a:pt x="150" y="37"/>
                  </a:moveTo>
                  <a:cubicBezTo>
                    <a:pt x="151" y="33"/>
                    <a:pt x="151" y="33"/>
                    <a:pt x="151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8" y="36"/>
                    <a:pt x="148" y="36"/>
                    <a:pt x="148" y="36"/>
                  </a:cubicBezTo>
                  <a:cubicBezTo>
                    <a:pt x="152" y="37"/>
                    <a:pt x="152" y="37"/>
                    <a:pt x="152" y="37"/>
                  </a:cubicBezTo>
                  <a:cubicBezTo>
                    <a:pt x="152" y="37"/>
                    <a:pt x="152" y="34"/>
                    <a:pt x="155" y="29"/>
                  </a:cubicBezTo>
                  <a:cubicBezTo>
                    <a:pt x="157" y="24"/>
                    <a:pt x="161" y="19"/>
                    <a:pt x="168" y="15"/>
                  </a:cubicBezTo>
                  <a:cubicBezTo>
                    <a:pt x="166" y="12"/>
                    <a:pt x="166" y="12"/>
                    <a:pt x="166" y="12"/>
                  </a:cubicBezTo>
                  <a:cubicBezTo>
                    <a:pt x="162" y="14"/>
                    <a:pt x="162" y="14"/>
                    <a:pt x="162" y="14"/>
                  </a:cubicBezTo>
                  <a:cubicBezTo>
                    <a:pt x="163" y="16"/>
                    <a:pt x="163" y="16"/>
                    <a:pt x="163" y="16"/>
                  </a:cubicBezTo>
                  <a:cubicBezTo>
                    <a:pt x="167" y="14"/>
                    <a:pt x="167" y="14"/>
                    <a:pt x="167" y="14"/>
                  </a:cubicBezTo>
                  <a:cubicBezTo>
                    <a:pt x="165" y="11"/>
                    <a:pt x="165" y="11"/>
                    <a:pt x="165" y="11"/>
                  </a:cubicBezTo>
                  <a:cubicBezTo>
                    <a:pt x="157" y="15"/>
                    <a:pt x="153" y="21"/>
                    <a:pt x="150" y="27"/>
                  </a:cubicBezTo>
                  <a:cubicBezTo>
                    <a:pt x="149" y="29"/>
                    <a:pt x="148" y="32"/>
                    <a:pt x="147" y="33"/>
                  </a:cubicBezTo>
                  <a:cubicBezTo>
                    <a:pt x="147" y="34"/>
                    <a:pt x="147" y="35"/>
                    <a:pt x="147" y="35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50" y="37"/>
                    <a:pt x="150" y="37"/>
                    <a:pt x="150" y="37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50" y="37"/>
                    <a:pt x="150" y="37"/>
                    <a:pt x="150" y="37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50" y="37"/>
                    <a:pt x="150" y="37"/>
                    <a:pt x="150" y="37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50" y="37"/>
                    <a:pt x="150" y="37"/>
                    <a:pt x="150" y="37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50" y="37"/>
                    <a:pt x="150" y="37"/>
                    <a:pt x="150" y="37"/>
                  </a:cubicBezTo>
                  <a:cubicBezTo>
                    <a:pt x="151" y="33"/>
                    <a:pt x="151" y="33"/>
                    <a:pt x="151" y="33"/>
                  </a:cubicBezTo>
                  <a:cubicBezTo>
                    <a:pt x="150" y="37"/>
                    <a:pt x="150" y="37"/>
                    <a:pt x="150" y="37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4" y="37"/>
                    <a:pt x="155" y="34"/>
                    <a:pt x="157" y="30"/>
                  </a:cubicBezTo>
                  <a:cubicBezTo>
                    <a:pt x="160" y="26"/>
                    <a:pt x="163" y="21"/>
                    <a:pt x="169" y="17"/>
                  </a:cubicBezTo>
                  <a:cubicBezTo>
                    <a:pt x="172" y="15"/>
                    <a:pt x="172" y="15"/>
                    <a:pt x="172" y="15"/>
                  </a:cubicBezTo>
                  <a:cubicBezTo>
                    <a:pt x="167" y="6"/>
                    <a:pt x="167" y="6"/>
                    <a:pt x="167" y="6"/>
                  </a:cubicBezTo>
                  <a:cubicBezTo>
                    <a:pt x="163" y="8"/>
                    <a:pt x="163" y="8"/>
                    <a:pt x="163" y="8"/>
                  </a:cubicBezTo>
                  <a:cubicBezTo>
                    <a:pt x="156" y="13"/>
                    <a:pt x="151" y="20"/>
                    <a:pt x="148" y="25"/>
                  </a:cubicBezTo>
                  <a:cubicBezTo>
                    <a:pt x="145" y="31"/>
                    <a:pt x="144" y="35"/>
                    <a:pt x="144" y="36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4" y="38"/>
                    <a:pt x="154" y="38"/>
                    <a:pt x="154" y="38"/>
                  </a:cubicBezTo>
                  <a:lnTo>
                    <a:pt x="150" y="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A12086F3-0259-1042-A937-858A197B119C}"/>
              </a:ext>
            </a:extLst>
          </p:cNvPr>
          <p:cNvGrpSpPr/>
          <p:nvPr/>
        </p:nvGrpSpPr>
        <p:grpSpPr>
          <a:xfrm>
            <a:off x="3816753" y="4167911"/>
            <a:ext cx="2156524" cy="1686376"/>
            <a:chOff x="3816753" y="4167911"/>
            <a:chExt cx="2156524" cy="1686376"/>
          </a:xfrm>
        </p:grpSpPr>
        <p:sp>
          <p:nvSpPr>
            <p:cNvPr id="60" name="Oval 18">
              <a:extLst>
                <a:ext uri="{FF2B5EF4-FFF2-40B4-BE49-F238E27FC236}">
                  <a16:creationId xmlns:a16="http://schemas.microsoft.com/office/drawing/2014/main" id="{6DEFCD41-9767-D64F-B9EC-2DEBA70FEAFE}"/>
                </a:ext>
              </a:extLst>
            </p:cNvPr>
            <p:cNvSpPr/>
            <p:nvPr/>
          </p:nvSpPr>
          <p:spPr>
            <a:xfrm>
              <a:off x="4476781" y="4167911"/>
              <a:ext cx="696987" cy="697168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Text Placeholder 2">
              <a:extLst>
                <a:ext uri="{FF2B5EF4-FFF2-40B4-BE49-F238E27FC236}">
                  <a16:creationId xmlns:a16="http://schemas.microsoft.com/office/drawing/2014/main" id="{B152B8AE-4765-E54D-978C-02321AA5CF7E}"/>
                </a:ext>
              </a:extLst>
            </p:cNvPr>
            <p:cNvSpPr txBox="1">
              <a:spLocks/>
            </p:cNvSpPr>
            <p:nvPr/>
          </p:nvSpPr>
          <p:spPr>
            <a:xfrm>
              <a:off x="3816753" y="5163075"/>
              <a:ext cx="2156524" cy="69121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完善的系统服务监控，任务超时告警</a:t>
              </a:r>
              <a:r>
                <a:rPr lang="en-US" altLang="zh-CN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失败。</a:t>
              </a:r>
              <a:endPara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61E2BA08-A2E3-FF4A-B669-D1AE6931CA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14031" y="4355256"/>
              <a:ext cx="353438" cy="342594"/>
            </a:xfrm>
            <a:custGeom>
              <a:avLst/>
              <a:gdLst>
                <a:gd name="T0" fmla="*/ 12 w 190"/>
                <a:gd name="T1" fmla="*/ 167 h 190"/>
                <a:gd name="T2" fmla="*/ 2 w 190"/>
                <a:gd name="T3" fmla="*/ 154 h 190"/>
                <a:gd name="T4" fmla="*/ 5 w 190"/>
                <a:gd name="T5" fmla="*/ 138 h 190"/>
                <a:gd name="T6" fmla="*/ 43 w 190"/>
                <a:gd name="T7" fmla="*/ 111 h 190"/>
                <a:gd name="T8" fmla="*/ 59 w 190"/>
                <a:gd name="T9" fmla="*/ 120 h 190"/>
                <a:gd name="T10" fmla="*/ 70 w 190"/>
                <a:gd name="T11" fmla="*/ 135 h 190"/>
                <a:gd name="T12" fmla="*/ 135 w 190"/>
                <a:gd name="T13" fmla="*/ 70 h 190"/>
                <a:gd name="T14" fmla="*/ 121 w 190"/>
                <a:gd name="T15" fmla="*/ 59 h 190"/>
                <a:gd name="T16" fmla="*/ 112 w 190"/>
                <a:gd name="T17" fmla="*/ 43 h 190"/>
                <a:gd name="T18" fmla="*/ 135 w 190"/>
                <a:gd name="T19" fmla="*/ 6 h 190"/>
                <a:gd name="T20" fmla="*/ 155 w 190"/>
                <a:gd name="T21" fmla="*/ 2 h 190"/>
                <a:gd name="T22" fmla="*/ 166 w 190"/>
                <a:gd name="T23" fmla="*/ 10 h 190"/>
                <a:gd name="T24" fmla="*/ 169 w 190"/>
                <a:gd name="T25" fmla="*/ 84 h 190"/>
                <a:gd name="T26" fmla="*/ 131 w 190"/>
                <a:gd name="T27" fmla="*/ 130 h 190"/>
                <a:gd name="T28" fmla="*/ 84 w 190"/>
                <a:gd name="T29" fmla="*/ 169 h 190"/>
                <a:gd name="T30" fmla="*/ 12 w 190"/>
                <a:gd name="T31" fmla="*/ 167 h 190"/>
                <a:gd name="T32" fmla="*/ 53 w 190"/>
                <a:gd name="T33" fmla="*/ 125 h 190"/>
                <a:gd name="T34" fmla="*/ 42 w 190"/>
                <a:gd name="T35" fmla="*/ 119 h 190"/>
                <a:gd name="T36" fmla="*/ 13 w 190"/>
                <a:gd name="T37" fmla="*/ 140 h 190"/>
                <a:gd name="T38" fmla="*/ 9 w 190"/>
                <a:gd name="T39" fmla="*/ 150 h 190"/>
                <a:gd name="T40" fmla="*/ 17 w 190"/>
                <a:gd name="T41" fmla="*/ 161 h 190"/>
                <a:gd name="T42" fmla="*/ 79 w 190"/>
                <a:gd name="T43" fmla="*/ 162 h 190"/>
                <a:gd name="T44" fmla="*/ 125 w 190"/>
                <a:gd name="T45" fmla="*/ 124 h 190"/>
                <a:gd name="T46" fmla="*/ 162 w 190"/>
                <a:gd name="T47" fmla="*/ 79 h 190"/>
                <a:gd name="T48" fmla="*/ 160 w 190"/>
                <a:gd name="T49" fmla="*/ 16 h 190"/>
                <a:gd name="T50" fmla="*/ 151 w 190"/>
                <a:gd name="T51" fmla="*/ 9 h 190"/>
                <a:gd name="T52" fmla="*/ 140 w 190"/>
                <a:gd name="T53" fmla="*/ 13 h 190"/>
                <a:gd name="T54" fmla="*/ 120 w 190"/>
                <a:gd name="T55" fmla="*/ 42 h 190"/>
                <a:gd name="T56" fmla="*/ 127 w 190"/>
                <a:gd name="T57" fmla="*/ 53 h 190"/>
                <a:gd name="T58" fmla="*/ 144 w 190"/>
                <a:gd name="T59" fmla="*/ 65 h 190"/>
                <a:gd name="T60" fmla="*/ 149 w 190"/>
                <a:gd name="T61" fmla="*/ 67 h 190"/>
                <a:gd name="T62" fmla="*/ 67 w 190"/>
                <a:gd name="T63" fmla="*/ 149 h 190"/>
                <a:gd name="T64" fmla="*/ 65 w 190"/>
                <a:gd name="T65" fmla="*/ 143 h 190"/>
                <a:gd name="T66" fmla="*/ 53 w 190"/>
                <a:gd name="T67" fmla="*/ 12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0" h="190">
                  <a:moveTo>
                    <a:pt x="12" y="167"/>
                  </a:moveTo>
                  <a:cubicBezTo>
                    <a:pt x="8" y="163"/>
                    <a:pt x="5" y="159"/>
                    <a:pt x="2" y="154"/>
                  </a:cubicBezTo>
                  <a:cubicBezTo>
                    <a:pt x="0" y="150"/>
                    <a:pt x="1" y="145"/>
                    <a:pt x="5" y="138"/>
                  </a:cubicBezTo>
                  <a:cubicBezTo>
                    <a:pt x="12" y="126"/>
                    <a:pt x="29" y="111"/>
                    <a:pt x="43" y="111"/>
                  </a:cubicBezTo>
                  <a:cubicBezTo>
                    <a:pt x="48" y="112"/>
                    <a:pt x="53" y="115"/>
                    <a:pt x="59" y="120"/>
                  </a:cubicBezTo>
                  <a:cubicBezTo>
                    <a:pt x="64" y="125"/>
                    <a:pt x="67" y="131"/>
                    <a:pt x="70" y="135"/>
                  </a:cubicBezTo>
                  <a:cubicBezTo>
                    <a:pt x="135" y="70"/>
                    <a:pt x="135" y="70"/>
                    <a:pt x="135" y="70"/>
                  </a:cubicBezTo>
                  <a:cubicBezTo>
                    <a:pt x="131" y="67"/>
                    <a:pt x="126" y="64"/>
                    <a:pt x="121" y="59"/>
                  </a:cubicBezTo>
                  <a:cubicBezTo>
                    <a:pt x="116" y="54"/>
                    <a:pt x="113" y="48"/>
                    <a:pt x="112" y="43"/>
                  </a:cubicBezTo>
                  <a:cubicBezTo>
                    <a:pt x="110" y="30"/>
                    <a:pt x="125" y="14"/>
                    <a:pt x="135" y="6"/>
                  </a:cubicBezTo>
                  <a:cubicBezTo>
                    <a:pt x="143" y="1"/>
                    <a:pt x="150" y="0"/>
                    <a:pt x="155" y="2"/>
                  </a:cubicBezTo>
                  <a:cubicBezTo>
                    <a:pt x="159" y="5"/>
                    <a:pt x="163" y="7"/>
                    <a:pt x="166" y="10"/>
                  </a:cubicBezTo>
                  <a:cubicBezTo>
                    <a:pt x="190" y="35"/>
                    <a:pt x="176" y="73"/>
                    <a:pt x="169" y="84"/>
                  </a:cubicBezTo>
                  <a:cubicBezTo>
                    <a:pt x="162" y="93"/>
                    <a:pt x="149" y="112"/>
                    <a:pt x="131" y="130"/>
                  </a:cubicBezTo>
                  <a:cubicBezTo>
                    <a:pt x="114" y="147"/>
                    <a:pt x="93" y="163"/>
                    <a:pt x="84" y="169"/>
                  </a:cubicBezTo>
                  <a:cubicBezTo>
                    <a:pt x="68" y="179"/>
                    <a:pt x="35" y="190"/>
                    <a:pt x="12" y="167"/>
                  </a:cubicBezTo>
                  <a:close/>
                  <a:moveTo>
                    <a:pt x="53" y="125"/>
                  </a:moveTo>
                  <a:cubicBezTo>
                    <a:pt x="49" y="122"/>
                    <a:pt x="46" y="120"/>
                    <a:pt x="42" y="119"/>
                  </a:cubicBezTo>
                  <a:cubicBezTo>
                    <a:pt x="34" y="119"/>
                    <a:pt x="21" y="130"/>
                    <a:pt x="13" y="140"/>
                  </a:cubicBezTo>
                  <a:cubicBezTo>
                    <a:pt x="9" y="146"/>
                    <a:pt x="9" y="150"/>
                    <a:pt x="9" y="150"/>
                  </a:cubicBezTo>
                  <a:cubicBezTo>
                    <a:pt x="11" y="154"/>
                    <a:pt x="14" y="158"/>
                    <a:pt x="17" y="161"/>
                  </a:cubicBezTo>
                  <a:cubicBezTo>
                    <a:pt x="42" y="185"/>
                    <a:pt x="75" y="164"/>
                    <a:pt x="79" y="162"/>
                  </a:cubicBezTo>
                  <a:cubicBezTo>
                    <a:pt x="88" y="156"/>
                    <a:pt x="109" y="140"/>
                    <a:pt x="125" y="124"/>
                  </a:cubicBezTo>
                  <a:cubicBezTo>
                    <a:pt x="143" y="106"/>
                    <a:pt x="156" y="89"/>
                    <a:pt x="162" y="79"/>
                  </a:cubicBezTo>
                  <a:cubicBezTo>
                    <a:pt x="170" y="69"/>
                    <a:pt x="179" y="36"/>
                    <a:pt x="160" y="16"/>
                  </a:cubicBezTo>
                  <a:cubicBezTo>
                    <a:pt x="157" y="13"/>
                    <a:pt x="154" y="11"/>
                    <a:pt x="151" y="9"/>
                  </a:cubicBezTo>
                  <a:cubicBezTo>
                    <a:pt x="150" y="8"/>
                    <a:pt x="146" y="9"/>
                    <a:pt x="140" y="13"/>
                  </a:cubicBezTo>
                  <a:cubicBezTo>
                    <a:pt x="129" y="20"/>
                    <a:pt x="119" y="33"/>
                    <a:pt x="120" y="42"/>
                  </a:cubicBezTo>
                  <a:cubicBezTo>
                    <a:pt x="120" y="46"/>
                    <a:pt x="123" y="49"/>
                    <a:pt x="127" y="53"/>
                  </a:cubicBezTo>
                  <a:cubicBezTo>
                    <a:pt x="134" y="60"/>
                    <a:pt x="144" y="65"/>
                    <a:pt x="144" y="65"/>
                  </a:cubicBezTo>
                  <a:cubicBezTo>
                    <a:pt x="149" y="67"/>
                    <a:pt x="149" y="67"/>
                    <a:pt x="149" y="67"/>
                  </a:cubicBezTo>
                  <a:cubicBezTo>
                    <a:pt x="67" y="149"/>
                    <a:pt x="67" y="149"/>
                    <a:pt x="67" y="149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65" y="143"/>
                    <a:pt x="60" y="133"/>
                    <a:pt x="53" y="1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74245511-A508-254A-AD6A-7AFB6CA84CE8}"/>
              </a:ext>
            </a:extLst>
          </p:cNvPr>
          <p:cNvGrpSpPr/>
          <p:nvPr/>
        </p:nvGrpSpPr>
        <p:grpSpPr>
          <a:xfrm>
            <a:off x="6240712" y="1437866"/>
            <a:ext cx="2156524" cy="1740778"/>
            <a:chOff x="9050986" y="1482148"/>
            <a:chExt cx="2156524" cy="1740778"/>
          </a:xfrm>
        </p:grpSpPr>
        <p:sp>
          <p:nvSpPr>
            <p:cNvPr id="64" name="Oval 39">
              <a:extLst>
                <a:ext uri="{FF2B5EF4-FFF2-40B4-BE49-F238E27FC236}">
                  <a16:creationId xmlns:a16="http://schemas.microsoft.com/office/drawing/2014/main" id="{7B492649-D0B4-354D-8DCE-21A37579BB04}"/>
                </a:ext>
              </a:extLst>
            </p:cNvPr>
            <p:cNvSpPr/>
            <p:nvPr/>
          </p:nvSpPr>
          <p:spPr>
            <a:xfrm>
              <a:off x="9780756" y="1482148"/>
              <a:ext cx="696987" cy="697168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Text Placeholder 2">
              <a:extLst>
                <a:ext uri="{FF2B5EF4-FFF2-40B4-BE49-F238E27FC236}">
                  <a16:creationId xmlns:a16="http://schemas.microsoft.com/office/drawing/2014/main" id="{8864D000-751C-674F-A7E0-1CC836C5558A}"/>
                </a:ext>
              </a:extLst>
            </p:cNvPr>
            <p:cNvSpPr txBox="1">
              <a:spLocks/>
            </p:cNvSpPr>
            <p:nvPr/>
          </p:nvSpPr>
          <p:spPr>
            <a:xfrm>
              <a:off x="9050986" y="2531714"/>
              <a:ext cx="2156524" cy="691212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工作流优先级、任务优先级，全局参数及局部自定义参数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6" name="Freeform 50">
              <a:extLst>
                <a:ext uri="{FF2B5EF4-FFF2-40B4-BE49-F238E27FC236}">
                  <a16:creationId xmlns:a16="http://schemas.microsoft.com/office/drawing/2014/main" id="{07B14E25-07EF-B54E-849B-9FE886CBAB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20089" y="1638168"/>
              <a:ext cx="439764" cy="300494"/>
            </a:xfrm>
            <a:custGeom>
              <a:avLst/>
              <a:gdLst>
                <a:gd name="T0" fmla="*/ 204 w 227"/>
                <a:gd name="T1" fmla="*/ 113 h 165"/>
                <a:gd name="T2" fmla="*/ 161 w 227"/>
                <a:gd name="T3" fmla="*/ 96 h 165"/>
                <a:gd name="T4" fmla="*/ 141 w 227"/>
                <a:gd name="T5" fmla="*/ 0 h 165"/>
                <a:gd name="T6" fmla="*/ 121 w 227"/>
                <a:gd name="T7" fmla="*/ 95 h 165"/>
                <a:gd name="T8" fmla="*/ 108 w 227"/>
                <a:gd name="T9" fmla="*/ 104 h 165"/>
                <a:gd name="T10" fmla="*/ 78 w 227"/>
                <a:gd name="T11" fmla="*/ 92 h 165"/>
                <a:gd name="T12" fmla="*/ 89 w 227"/>
                <a:gd name="T13" fmla="*/ 52 h 165"/>
                <a:gd name="T14" fmla="*/ 30 w 227"/>
                <a:gd name="T15" fmla="*/ 52 h 165"/>
                <a:gd name="T16" fmla="*/ 41 w 227"/>
                <a:gd name="T17" fmla="*/ 92 h 165"/>
                <a:gd name="T18" fmla="*/ 7 w 227"/>
                <a:gd name="T19" fmla="*/ 111 h 165"/>
                <a:gd name="T20" fmla="*/ 60 w 227"/>
                <a:gd name="T21" fmla="*/ 136 h 165"/>
                <a:gd name="T22" fmla="*/ 55 w 227"/>
                <a:gd name="T23" fmla="*/ 149 h 165"/>
                <a:gd name="T24" fmla="*/ 227 w 227"/>
                <a:gd name="T25" fmla="*/ 149 h 165"/>
                <a:gd name="T26" fmla="*/ 11 w 227"/>
                <a:gd name="T27" fmla="*/ 122 h 165"/>
                <a:gd name="T28" fmla="*/ 19 w 227"/>
                <a:gd name="T29" fmla="*/ 108 h 165"/>
                <a:gd name="T30" fmla="*/ 52 w 227"/>
                <a:gd name="T31" fmla="*/ 92 h 165"/>
                <a:gd name="T32" fmla="*/ 50 w 227"/>
                <a:gd name="T33" fmla="*/ 81 h 165"/>
                <a:gd name="T34" fmla="*/ 59 w 227"/>
                <a:gd name="T35" fmla="*/ 30 h 165"/>
                <a:gd name="T36" fmla="*/ 69 w 227"/>
                <a:gd name="T37" fmla="*/ 81 h 165"/>
                <a:gd name="T38" fmla="*/ 67 w 227"/>
                <a:gd name="T39" fmla="*/ 92 h 165"/>
                <a:gd name="T40" fmla="*/ 99 w 227"/>
                <a:gd name="T41" fmla="*/ 107 h 165"/>
                <a:gd name="T42" fmla="*/ 66 w 227"/>
                <a:gd name="T43" fmla="*/ 128 h 165"/>
                <a:gd name="T44" fmla="*/ 11 w 227"/>
                <a:gd name="T45" fmla="*/ 122 h 165"/>
                <a:gd name="T46" fmla="*/ 66 w 227"/>
                <a:gd name="T47" fmla="*/ 146 h 165"/>
                <a:gd name="T48" fmla="*/ 81 w 227"/>
                <a:gd name="T49" fmla="*/ 120 h 165"/>
                <a:gd name="T50" fmla="*/ 128 w 227"/>
                <a:gd name="T51" fmla="*/ 99 h 165"/>
                <a:gd name="T52" fmla="*/ 125 w 227"/>
                <a:gd name="T53" fmla="*/ 89 h 165"/>
                <a:gd name="T54" fmla="*/ 141 w 227"/>
                <a:gd name="T55" fmla="*/ 8 h 165"/>
                <a:gd name="T56" fmla="*/ 157 w 227"/>
                <a:gd name="T57" fmla="*/ 89 h 165"/>
                <a:gd name="T58" fmla="*/ 155 w 227"/>
                <a:gd name="T59" fmla="*/ 100 h 165"/>
                <a:gd name="T60" fmla="*/ 201 w 227"/>
                <a:gd name="T61" fmla="*/ 120 h 165"/>
                <a:gd name="T62" fmla="*/ 216 w 227"/>
                <a:gd name="T63" fmla="*/ 14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27" h="165">
                  <a:moveTo>
                    <a:pt x="217" y="129"/>
                  </a:moveTo>
                  <a:cubicBezTo>
                    <a:pt x="214" y="118"/>
                    <a:pt x="204" y="113"/>
                    <a:pt x="204" y="113"/>
                  </a:cubicBezTo>
                  <a:cubicBezTo>
                    <a:pt x="204" y="113"/>
                    <a:pt x="177" y="106"/>
                    <a:pt x="168" y="102"/>
                  </a:cubicBezTo>
                  <a:cubicBezTo>
                    <a:pt x="165" y="101"/>
                    <a:pt x="163" y="98"/>
                    <a:pt x="161" y="96"/>
                  </a:cubicBezTo>
                  <a:cubicBezTo>
                    <a:pt x="175" y="86"/>
                    <a:pt x="184" y="68"/>
                    <a:pt x="184" y="44"/>
                  </a:cubicBezTo>
                  <a:cubicBezTo>
                    <a:pt x="184" y="10"/>
                    <a:pt x="165" y="0"/>
                    <a:pt x="141" y="0"/>
                  </a:cubicBezTo>
                  <a:cubicBezTo>
                    <a:pt x="118" y="0"/>
                    <a:pt x="98" y="10"/>
                    <a:pt x="98" y="44"/>
                  </a:cubicBezTo>
                  <a:cubicBezTo>
                    <a:pt x="98" y="68"/>
                    <a:pt x="107" y="86"/>
                    <a:pt x="121" y="95"/>
                  </a:cubicBezTo>
                  <a:cubicBezTo>
                    <a:pt x="119" y="98"/>
                    <a:pt x="117" y="101"/>
                    <a:pt x="114" y="102"/>
                  </a:cubicBezTo>
                  <a:cubicBezTo>
                    <a:pt x="113" y="103"/>
                    <a:pt x="110" y="103"/>
                    <a:pt x="108" y="104"/>
                  </a:cubicBezTo>
                  <a:cubicBezTo>
                    <a:pt x="106" y="102"/>
                    <a:pt x="103" y="100"/>
                    <a:pt x="103" y="100"/>
                  </a:cubicBezTo>
                  <a:cubicBezTo>
                    <a:pt x="103" y="100"/>
                    <a:pt x="84" y="95"/>
                    <a:pt x="78" y="92"/>
                  </a:cubicBezTo>
                  <a:cubicBezTo>
                    <a:pt x="76" y="91"/>
                    <a:pt x="75" y="90"/>
                    <a:pt x="74" y="88"/>
                  </a:cubicBezTo>
                  <a:cubicBezTo>
                    <a:pt x="83" y="82"/>
                    <a:pt x="89" y="69"/>
                    <a:pt x="89" y="52"/>
                  </a:cubicBezTo>
                  <a:cubicBezTo>
                    <a:pt x="89" y="28"/>
                    <a:pt x="76" y="22"/>
                    <a:pt x="59" y="22"/>
                  </a:cubicBezTo>
                  <a:cubicBezTo>
                    <a:pt x="43" y="22"/>
                    <a:pt x="30" y="28"/>
                    <a:pt x="30" y="52"/>
                  </a:cubicBezTo>
                  <a:cubicBezTo>
                    <a:pt x="30" y="69"/>
                    <a:pt x="36" y="82"/>
                    <a:pt x="45" y="88"/>
                  </a:cubicBezTo>
                  <a:cubicBezTo>
                    <a:pt x="44" y="90"/>
                    <a:pt x="43" y="91"/>
                    <a:pt x="41" y="92"/>
                  </a:cubicBezTo>
                  <a:cubicBezTo>
                    <a:pt x="34" y="95"/>
                    <a:pt x="15" y="100"/>
                    <a:pt x="15" y="100"/>
                  </a:cubicBezTo>
                  <a:cubicBezTo>
                    <a:pt x="15" y="100"/>
                    <a:pt x="9" y="104"/>
                    <a:pt x="7" y="111"/>
                  </a:cubicBezTo>
                  <a:cubicBezTo>
                    <a:pt x="5" y="118"/>
                    <a:pt x="1" y="123"/>
                    <a:pt x="0" y="125"/>
                  </a:cubicBezTo>
                  <a:cubicBezTo>
                    <a:pt x="7" y="132"/>
                    <a:pt x="33" y="136"/>
                    <a:pt x="60" y="136"/>
                  </a:cubicBezTo>
                  <a:cubicBezTo>
                    <a:pt x="61" y="136"/>
                    <a:pt x="62" y="136"/>
                    <a:pt x="62" y="136"/>
                  </a:cubicBezTo>
                  <a:cubicBezTo>
                    <a:pt x="60" y="142"/>
                    <a:pt x="56" y="147"/>
                    <a:pt x="55" y="149"/>
                  </a:cubicBezTo>
                  <a:cubicBezTo>
                    <a:pt x="66" y="160"/>
                    <a:pt x="104" y="165"/>
                    <a:pt x="141" y="165"/>
                  </a:cubicBezTo>
                  <a:cubicBezTo>
                    <a:pt x="179" y="165"/>
                    <a:pt x="216" y="160"/>
                    <a:pt x="227" y="149"/>
                  </a:cubicBezTo>
                  <a:cubicBezTo>
                    <a:pt x="226" y="147"/>
                    <a:pt x="220" y="138"/>
                    <a:pt x="217" y="129"/>
                  </a:cubicBezTo>
                  <a:close/>
                  <a:moveTo>
                    <a:pt x="11" y="122"/>
                  </a:moveTo>
                  <a:cubicBezTo>
                    <a:pt x="12" y="120"/>
                    <a:pt x="14" y="117"/>
                    <a:pt x="15" y="113"/>
                  </a:cubicBezTo>
                  <a:cubicBezTo>
                    <a:pt x="15" y="110"/>
                    <a:pt x="18" y="108"/>
                    <a:pt x="19" y="108"/>
                  </a:cubicBezTo>
                  <a:cubicBezTo>
                    <a:pt x="24" y="106"/>
                    <a:pt x="38" y="102"/>
                    <a:pt x="44" y="100"/>
                  </a:cubicBezTo>
                  <a:cubicBezTo>
                    <a:pt x="47" y="98"/>
                    <a:pt x="50" y="96"/>
                    <a:pt x="52" y="92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2" y="76"/>
                    <a:pt x="38" y="65"/>
                    <a:pt x="38" y="52"/>
                  </a:cubicBezTo>
                  <a:cubicBezTo>
                    <a:pt x="38" y="36"/>
                    <a:pt x="44" y="30"/>
                    <a:pt x="59" y="30"/>
                  </a:cubicBezTo>
                  <a:cubicBezTo>
                    <a:pt x="75" y="30"/>
                    <a:pt x="81" y="36"/>
                    <a:pt x="81" y="52"/>
                  </a:cubicBezTo>
                  <a:cubicBezTo>
                    <a:pt x="81" y="65"/>
                    <a:pt x="77" y="76"/>
                    <a:pt x="69" y="81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69" y="96"/>
                    <a:pt x="71" y="98"/>
                    <a:pt x="75" y="100"/>
                  </a:cubicBezTo>
                  <a:cubicBezTo>
                    <a:pt x="80" y="102"/>
                    <a:pt x="93" y="106"/>
                    <a:pt x="99" y="107"/>
                  </a:cubicBezTo>
                  <a:cubicBezTo>
                    <a:pt x="88" y="110"/>
                    <a:pt x="78" y="113"/>
                    <a:pt x="78" y="113"/>
                  </a:cubicBezTo>
                  <a:cubicBezTo>
                    <a:pt x="78" y="113"/>
                    <a:pt x="69" y="118"/>
                    <a:pt x="66" y="128"/>
                  </a:cubicBezTo>
                  <a:cubicBezTo>
                    <a:pt x="64" y="128"/>
                    <a:pt x="62" y="128"/>
                    <a:pt x="60" y="128"/>
                  </a:cubicBezTo>
                  <a:cubicBezTo>
                    <a:pt x="37" y="128"/>
                    <a:pt x="20" y="125"/>
                    <a:pt x="11" y="122"/>
                  </a:cubicBezTo>
                  <a:close/>
                  <a:moveTo>
                    <a:pt x="141" y="157"/>
                  </a:moveTo>
                  <a:cubicBezTo>
                    <a:pt x="105" y="157"/>
                    <a:pt x="78" y="152"/>
                    <a:pt x="66" y="146"/>
                  </a:cubicBezTo>
                  <a:cubicBezTo>
                    <a:pt x="69" y="142"/>
                    <a:pt x="71" y="137"/>
                    <a:pt x="73" y="131"/>
                  </a:cubicBezTo>
                  <a:cubicBezTo>
                    <a:pt x="75" y="125"/>
                    <a:pt x="79" y="122"/>
                    <a:pt x="81" y="120"/>
                  </a:cubicBezTo>
                  <a:cubicBezTo>
                    <a:pt x="87" y="119"/>
                    <a:pt x="109" y="113"/>
                    <a:pt x="118" y="109"/>
                  </a:cubicBezTo>
                  <a:cubicBezTo>
                    <a:pt x="122" y="107"/>
                    <a:pt x="125" y="104"/>
                    <a:pt x="128" y="99"/>
                  </a:cubicBezTo>
                  <a:cubicBezTo>
                    <a:pt x="131" y="93"/>
                    <a:pt x="131" y="93"/>
                    <a:pt x="131" y="93"/>
                  </a:cubicBezTo>
                  <a:cubicBezTo>
                    <a:pt x="125" y="89"/>
                    <a:pt x="125" y="89"/>
                    <a:pt x="125" y="89"/>
                  </a:cubicBezTo>
                  <a:cubicBezTo>
                    <a:pt x="113" y="81"/>
                    <a:pt x="106" y="64"/>
                    <a:pt x="106" y="44"/>
                  </a:cubicBezTo>
                  <a:cubicBezTo>
                    <a:pt x="106" y="19"/>
                    <a:pt x="117" y="8"/>
                    <a:pt x="141" y="8"/>
                  </a:cubicBezTo>
                  <a:cubicBezTo>
                    <a:pt x="165" y="8"/>
                    <a:pt x="176" y="19"/>
                    <a:pt x="176" y="44"/>
                  </a:cubicBezTo>
                  <a:cubicBezTo>
                    <a:pt x="176" y="64"/>
                    <a:pt x="169" y="81"/>
                    <a:pt x="157" y="89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5" y="100"/>
                    <a:pt x="155" y="100"/>
                    <a:pt x="155" y="100"/>
                  </a:cubicBezTo>
                  <a:cubicBezTo>
                    <a:pt x="157" y="104"/>
                    <a:pt x="160" y="107"/>
                    <a:pt x="165" y="109"/>
                  </a:cubicBezTo>
                  <a:cubicBezTo>
                    <a:pt x="173" y="113"/>
                    <a:pt x="195" y="119"/>
                    <a:pt x="201" y="120"/>
                  </a:cubicBezTo>
                  <a:cubicBezTo>
                    <a:pt x="203" y="122"/>
                    <a:pt x="207" y="125"/>
                    <a:pt x="209" y="131"/>
                  </a:cubicBezTo>
                  <a:cubicBezTo>
                    <a:pt x="211" y="137"/>
                    <a:pt x="214" y="143"/>
                    <a:pt x="216" y="147"/>
                  </a:cubicBezTo>
                  <a:cubicBezTo>
                    <a:pt x="204" y="152"/>
                    <a:pt x="177" y="157"/>
                    <a:pt x="141" y="15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61972659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809</TotalTime>
  <Words>1708</Words>
  <Application>Microsoft Macintosh PowerPoint</Application>
  <PresentationFormat>宽屏</PresentationFormat>
  <Paragraphs>324</Paragraphs>
  <Slides>37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8" baseType="lpstr">
      <vt:lpstr>微软雅黑</vt:lpstr>
      <vt:lpstr>微软雅黑</vt:lpstr>
      <vt:lpstr>HYQiHei 50S</vt:lpstr>
      <vt:lpstr>Sinkin Sans 400 Regular</vt:lpstr>
      <vt:lpstr>Arial</vt:lpstr>
      <vt:lpstr>Arial Black</vt:lpstr>
      <vt:lpstr>Calibri</vt:lpstr>
      <vt:lpstr>Gill Sans</vt:lpstr>
      <vt:lpstr>Impact</vt:lpstr>
      <vt:lpstr>Wingdings</vt:lpstr>
      <vt:lpstr>自定义设计方案</vt:lpstr>
      <vt:lpstr>     2020.11</vt:lpstr>
      <vt:lpstr>目录</vt:lpstr>
      <vt:lpstr>PowerPoint 演示文稿</vt:lpstr>
      <vt:lpstr>Apache DolphinScheduler</vt:lpstr>
      <vt:lpstr>DolphinScheduler 要解决？</vt:lpstr>
      <vt:lpstr>DolphinScheduler 社区建设情况</vt:lpstr>
      <vt:lpstr>部分用户案例(排名不分先后)</vt:lpstr>
      <vt:lpstr>DolphinScheduler 特点</vt:lpstr>
      <vt:lpstr>DolphinScheduler 主要能力</vt:lpstr>
      <vt:lpstr>工作流流程可视化拖曳式配置</vt:lpstr>
      <vt:lpstr>工作流运行过程可视化</vt:lpstr>
      <vt:lpstr>任务支持重跑、重试且可以查看任务执行情况</vt:lpstr>
      <vt:lpstr>工作流流程支持多策略启动、优先级、告警配置</vt:lpstr>
      <vt:lpstr>全方位系统监控，确保运行稳定</vt:lpstr>
      <vt:lpstr>安全中心</vt:lpstr>
      <vt:lpstr>1.3.x 架构</vt:lpstr>
      <vt:lpstr>1.3.x 工作流程活动图</vt:lpstr>
      <vt:lpstr>PowerPoint 演示文稿</vt:lpstr>
      <vt:lpstr>DolphinScheduler 在易观千帆中的应用</vt:lpstr>
      <vt:lpstr>DolphinScheduler 在宝信的应用</vt:lpstr>
      <vt:lpstr>DolphinScheduler 在宝信的应用</vt:lpstr>
      <vt:lpstr>DolphinScheduler 在奇安信的应用</vt:lpstr>
      <vt:lpstr>PowerPoint 演示文稿</vt:lpstr>
      <vt:lpstr>1.3.3 重要修复</vt:lpstr>
      <vt:lpstr>1.3.3 重要修复</vt:lpstr>
      <vt:lpstr>1.3.3 重要修复</vt:lpstr>
      <vt:lpstr>1.3.3 small fix</vt:lpstr>
      <vt:lpstr>PowerPoint 演示文稿</vt:lpstr>
      <vt:lpstr>近期 Roadmap</vt:lpstr>
      <vt:lpstr>近期 Roadmap - 架构再升级</vt:lpstr>
      <vt:lpstr>近期 Roadmap - 架构再升级</vt:lpstr>
      <vt:lpstr>近期 Roadmap</vt:lpstr>
      <vt:lpstr>DolphinScheduler Slogan</vt:lpstr>
      <vt:lpstr>PowerPoint 演示文稿</vt:lpstr>
      <vt:lpstr>DolphinScheduler 资源</vt:lpstr>
      <vt:lpstr>参与开源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lidong dai</cp:lastModifiedBy>
  <cp:revision>203</cp:revision>
  <dcterms:created xsi:type="dcterms:W3CDTF">2017-09-28T06:29:00Z</dcterms:created>
  <dcterms:modified xsi:type="dcterms:W3CDTF">2020-12-08T03:13:12Z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2052-10.8.2.6990</vt:lpwstr>
  </property>
</Properties>
</file>

<file path=docProps/thumbnail.jpeg>
</file>